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74" r:id="rId10"/>
    <p:sldId id="264" r:id="rId11"/>
    <p:sldId id="273" r:id="rId12"/>
    <p:sldId id="270" r:id="rId13"/>
    <p:sldId id="269" r:id="rId14"/>
    <p:sldId id="275" r:id="rId15"/>
    <p:sldId id="276" r:id="rId16"/>
    <p:sldId id="277" r:id="rId17"/>
    <p:sldId id="266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0033CC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77286" autoAdjust="0"/>
  </p:normalViewPr>
  <p:slideViewPr>
    <p:cSldViewPr>
      <p:cViewPr>
        <p:scale>
          <a:sx n="70" d="100"/>
          <a:sy n="7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epwin2003f.pp.rl.ac.uk\mjb98$\Meetings\2010\2010-04%20HEPiX%20Lisbon\Drive%20Failure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pwin2003f.pp.rl.ac.uk\mjb98$\Meetings\2010\2010-04%20HEPiX%20Lisbon\benchmark-resul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Failure Rate Normalised by Installed Base 2009-10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057803428451551E-2"/>
          <c:y val="8.7990607924481393E-2"/>
          <c:w val="0.86090904948549341"/>
          <c:h val="0.79974395726803393"/>
        </c:manualLayout>
      </c:layout>
      <c:lineChart>
        <c:grouping val="standard"/>
        <c:ser>
          <c:idx val="0"/>
          <c:order val="0"/>
          <c:tx>
            <c:strRef>
              <c:f>'Drive Data'!$AT$2</c:f>
              <c:strCache>
                <c:ptCount val="1"/>
                <c:pt idx="0">
                  <c:v>Clustervision 05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'Drive Data'!$B$3:$B$18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'Drive Data'!$AT$3:$AT$18</c:f>
              <c:numCache>
                <c:formatCode>0.00%</c:formatCode>
                <c:ptCount val="16"/>
                <c:pt idx="0">
                  <c:v>1.2396694214876033E-2</c:v>
                </c:pt>
                <c:pt idx="1">
                  <c:v>2.0661157024793441E-3</c:v>
                </c:pt>
                <c:pt idx="2">
                  <c:v>6.1983471074380236E-3</c:v>
                </c:pt>
                <c:pt idx="3">
                  <c:v>2.0661157024793441E-3</c:v>
                </c:pt>
                <c:pt idx="4">
                  <c:v>8.2644628099173729E-3</c:v>
                </c:pt>
                <c:pt idx="5">
                  <c:v>6.1983471074380236E-3</c:v>
                </c:pt>
                <c:pt idx="6">
                  <c:v>1.2396694214876033E-2</c:v>
                </c:pt>
                <c:pt idx="7">
                  <c:v>2.0661157024793441E-3</c:v>
                </c:pt>
                <c:pt idx="8">
                  <c:v>2.6859504132231399E-2</c:v>
                </c:pt>
                <c:pt idx="9">
                  <c:v>1.4462809917355398E-2</c:v>
                </c:pt>
                <c:pt idx="10">
                  <c:v>2.4793388429752105E-2</c:v>
                </c:pt>
                <c:pt idx="11">
                  <c:v>1.8595041322314067E-2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'Drive Data'!$AU$2</c:f>
              <c:strCache>
                <c:ptCount val="1"/>
                <c:pt idx="0">
                  <c:v>Viglen 06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'Drive Data'!$B$3:$B$18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'Drive Data'!$AU$3:$AU$18</c:f>
              <c:numCache>
                <c:formatCode>0.00%</c:formatCode>
                <c:ptCount val="16"/>
                <c:pt idx="0">
                  <c:v>1.4950166112956811E-2</c:v>
                </c:pt>
                <c:pt idx="1">
                  <c:v>1.3289036544850507E-2</c:v>
                </c:pt>
                <c:pt idx="2">
                  <c:v>1.4119601328903655E-2</c:v>
                </c:pt>
                <c:pt idx="3">
                  <c:v>1.7441860465116314E-2</c:v>
                </c:pt>
                <c:pt idx="4">
                  <c:v>1.0797342192691017E-2</c:v>
                </c:pt>
                <c:pt idx="5">
                  <c:v>1.1627906976744175E-2</c:v>
                </c:pt>
                <c:pt idx="6">
                  <c:v>2.4916943521594712E-2</c:v>
                </c:pt>
                <c:pt idx="7">
                  <c:v>2.5747508305647839E-2</c:v>
                </c:pt>
                <c:pt idx="8">
                  <c:v>1.0797342192691017E-2</c:v>
                </c:pt>
                <c:pt idx="9">
                  <c:v>2.3255813953488382E-2</c:v>
                </c:pt>
                <c:pt idx="10">
                  <c:v>1.5780730897009983E-2</c:v>
                </c:pt>
                <c:pt idx="11">
                  <c:v>1.3289036544850507E-2</c:v>
                </c:pt>
                <c:pt idx="12">
                  <c:v>1.1627906976744175E-2</c:v>
                </c:pt>
                <c:pt idx="13">
                  <c:v>1.3289036544850507E-2</c:v>
                </c:pt>
                <c:pt idx="14">
                  <c:v>4.9833887043189461E-3</c:v>
                </c:pt>
                <c:pt idx="15">
                  <c:v>2.4916943521594717E-3</c:v>
                </c:pt>
              </c:numCache>
            </c:numRef>
          </c:val>
        </c:ser>
        <c:ser>
          <c:idx val="2"/>
          <c:order val="2"/>
          <c:tx>
            <c:strRef>
              <c:f>'Drive Data'!$AV$2</c:f>
              <c:strCache>
                <c:ptCount val="1"/>
                <c:pt idx="0">
                  <c:v>Viglen 07a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'Drive Data'!$B$3:$B$18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'Drive Data'!$AV$3:$AV$18</c:f>
              <c:numCache>
                <c:formatCode>0.00%</c:formatCode>
                <c:ptCount val="16"/>
                <c:pt idx="0">
                  <c:v>2.3547880690737827E-3</c:v>
                </c:pt>
                <c:pt idx="1">
                  <c:v>3.1397174254317157E-3</c:v>
                </c:pt>
                <c:pt idx="2">
                  <c:v>3.1397174254317157E-3</c:v>
                </c:pt>
                <c:pt idx="3">
                  <c:v>7.8492935635792935E-4</c:v>
                </c:pt>
                <c:pt idx="4">
                  <c:v>4.7095761381475724E-3</c:v>
                </c:pt>
                <c:pt idx="5">
                  <c:v>4.7095761381475724E-3</c:v>
                </c:pt>
                <c:pt idx="6">
                  <c:v>4.7095761381475724E-3</c:v>
                </c:pt>
                <c:pt idx="7">
                  <c:v>7.8492935635792859E-3</c:v>
                </c:pt>
                <c:pt idx="8">
                  <c:v>2.3547880690737827E-3</c:v>
                </c:pt>
                <c:pt idx="9">
                  <c:v>7.8492935635792935E-4</c:v>
                </c:pt>
                <c:pt idx="10">
                  <c:v>0</c:v>
                </c:pt>
                <c:pt idx="11">
                  <c:v>1.569858712715857E-3</c:v>
                </c:pt>
                <c:pt idx="12">
                  <c:v>2.3547880690737827E-3</c:v>
                </c:pt>
                <c:pt idx="13">
                  <c:v>3.1397174254317157E-3</c:v>
                </c:pt>
                <c:pt idx="14">
                  <c:v>3.1397174254317157E-3</c:v>
                </c:pt>
                <c:pt idx="15">
                  <c:v>3.9246467817896412E-3</c:v>
                </c:pt>
              </c:numCache>
            </c:numRef>
          </c:val>
        </c:ser>
        <c:ser>
          <c:idx val="3"/>
          <c:order val="3"/>
          <c:tx>
            <c:strRef>
              <c:f>'Drive Data'!$AW$2</c:f>
              <c:strCache>
                <c:ptCount val="1"/>
                <c:pt idx="0">
                  <c:v>Viglen 07i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'Drive Data'!$B$3:$B$18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'Drive Data'!$AW$3:$AW$18</c:f>
              <c:numCache>
                <c:formatCode>0.00%</c:formatCode>
                <c:ptCount val="16"/>
                <c:pt idx="0">
                  <c:v>1.569858712715857E-3</c:v>
                </c:pt>
                <c:pt idx="1">
                  <c:v>3.9246467817896412E-3</c:v>
                </c:pt>
                <c:pt idx="2">
                  <c:v>2.3547880690737827E-3</c:v>
                </c:pt>
                <c:pt idx="3">
                  <c:v>1.569858712715857E-3</c:v>
                </c:pt>
                <c:pt idx="4">
                  <c:v>4.7095761381475724E-3</c:v>
                </c:pt>
                <c:pt idx="5">
                  <c:v>3.9246467817896412E-3</c:v>
                </c:pt>
                <c:pt idx="6">
                  <c:v>3.9246467817896412E-3</c:v>
                </c:pt>
                <c:pt idx="7">
                  <c:v>4.7095761381475724E-3</c:v>
                </c:pt>
                <c:pt idx="8">
                  <c:v>3.9246467817896412E-3</c:v>
                </c:pt>
                <c:pt idx="9">
                  <c:v>3.1397174254317157E-3</c:v>
                </c:pt>
                <c:pt idx="10">
                  <c:v>2.3547880690737827E-3</c:v>
                </c:pt>
                <c:pt idx="11">
                  <c:v>3.1397174254317157E-3</c:v>
                </c:pt>
                <c:pt idx="12">
                  <c:v>2.3547880690737827E-3</c:v>
                </c:pt>
                <c:pt idx="13">
                  <c:v>4.7095761381475724E-3</c:v>
                </c:pt>
                <c:pt idx="14">
                  <c:v>7.8492935635792935E-4</c:v>
                </c:pt>
                <c:pt idx="15">
                  <c:v>7.8492935635792935E-4</c:v>
                </c:pt>
              </c:numCache>
            </c:numRef>
          </c:val>
        </c:ser>
        <c:ser>
          <c:idx val="4"/>
          <c:order val="4"/>
          <c:tx>
            <c:strRef>
              <c:f>'Drive Data'!$AX$2</c:f>
              <c:strCache>
                <c:ptCount val="1"/>
                <c:pt idx="0">
                  <c:v>Streamline 08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'Drive Data'!$B$3:$B$18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'Drive Data'!$AX$3:$AX$18</c:f>
              <c:numCache>
                <c:formatCode>General</c:formatCode>
                <c:ptCount val="16"/>
                <c:pt idx="6" formatCode="0.00%">
                  <c:v>2.7272727272727344E-3</c:v>
                </c:pt>
                <c:pt idx="7" formatCode="0.00%">
                  <c:v>9.0909090909091126E-4</c:v>
                </c:pt>
                <c:pt idx="8" formatCode="0.00%">
                  <c:v>5.4545454545454584E-3</c:v>
                </c:pt>
                <c:pt idx="9" formatCode="0.00%">
                  <c:v>0</c:v>
                </c:pt>
                <c:pt idx="10" formatCode="0.00%">
                  <c:v>0</c:v>
                </c:pt>
                <c:pt idx="11" formatCode="0.00%">
                  <c:v>0</c:v>
                </c:pt>
                <c:pt idx="12" formatCode="0.00%">
                  <c:v>1.8181818181818212E-3</c:v>
                </c:pt>
                <c:pt idx="13" formatCode="0.00%">
                  <c:v>9.0909090909091126E-4</c:v>
                </c:pt>
                <c:pt idx="14" formatCode="0.00%">
                  <c:v>0</c:v>
                </c:pt>
                <c:pt idx="15" formatCode="0.00%">
                  <c:v>0</c:v>
                </c:pt>
              </c:numCache>
            </c:numRef>
          </c:val>
        </c:ser>
        <c:marker val="1"/>
        <c:axId val="109596672"/>
        <c:axId val="109598976"/>
      </c:lineChart>
      <c:catAx>
        <c:axId val="109596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109598976"/>
        <c:crosses val="autoZero"/>
        <c:auto val="1"/>
        <c:lblAlgn val="ctr"/>
        <c:lblOffset val="100"/>
      </c:catAx>
      <c:valAx>
        <c:axId val="109598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Normalised  failure rate per month</a:t>
                </a:r>
              </a:p>
            </c:rich>
          </c:tx>
          <c:layout>
            <c:manualLayout>
              <c:xMode val="edge"/>
              <c:yMode val="edge"/>
              <c:x val="1.0918635531647281E-2"/>
              <c:y val="0.3325525813800142"/>
            </c:manualLayout>
          </c:layout>
        </c:title>
        <c:numFmt formatCode="0.00%" sourceLinked="1"/>
        <c:tickLblPos val="nextTo"/>
        <c:crossAx val="10959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303561280627016"/>
          <c:y val="0.12177692544584127"/>
          <c:w val="0.17860099239034424"/>
          <c:h val="0.22991132738046188"/>
        </c:manualLayout>
      </c:layout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HS06 Scores - RAL Worker Nodes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694761592300962"/>
          <c:y val="0.12721862148183871"/>
          <c:w val="0.83602777777777793"/>
          <c:h val="0.71046571559507465"/>
        </c:manualLayout>
      </c:layout>
      <c:barChart>
        <c:barDir val="col"/>
        <c:grouping val="clustered"/>
        <c:ser>
          <c:idx val="1"/>
          <c:order val="0"/>
          <c:tx>
            <c:strRef>
              <c:f>Sheet2!$D$3</c:f>
              <c:strCache>
                <c:ptCount val="1"/>
                <c:pt idx="0">
                  <c:v>SL4.7/x86_64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Sheet2!$B$4:$B$10</c:f>
              <c:strCache>
                <c:ptCount val="7"/>
                <c:pt idx="0">
                  <c:v>270</c:v>
                </c:pt>
                <c:pt idx="1">
                  <c:v>E5130</c:v>
                </c:pt>
                <c:pt idx="2">
                  <c:v>E5410</c:v>
                </c:pt>
                <c:pt idx="3">
                  <c:v>L5420</c:v>
                </c:pt>
                <c:pt idx="4">
                  <c:v>E5420</c:v>
                </c:pt>
                <c:pt idx="5">
                  <c:v>E5440</c:v>
                </c:pt>
                <c:pt idx="6">
                  <c:v>E5520</c:v>
                </c:pt>
              </c:strCache>
            </c:strRef>
          </c:cat>
          <c:val>
            <c:numRef>
              <c:f>Sheet2!$D$4:$D$10</c:f>
              <c:numCache>
                <c:formatCode>0.000</c:formatCode>
                <c:ptCount val="7"/>
                <c:pt idx="0">
                  <c:v>26.3</c:v>
                </c:pt>
                <c:pt idx="1">
                  <c:v>29.146666666666665</c:v>
                </c:pt>
                <c:pt idx="2">
                  <c:v>62.263333333333371</c:v>
                </c:pt>
                <c:pt idx="4">
                  <c:v>65.11</c:v>
                </c:pt>
                <c:pt idx="5">
                  <c:v>69.053333333333214</c:v>
                </c:pt>
              </c:numCache>
            </c:numRef>
          </c:val>
        </c:ser>
        <c:ser>
          <c:idx val="0"/>
          <c:order val="1"/>
          <c:tx>
            <c:strRef>
              <c:f>Sheet2!$E$3</c:f>
              <c:strCache>
                <c:ptCount val="1"/>
                <c:pt idx="0">
                  <c:v>SL5.4/x86_64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Sheet2!$B$4:$B$10</c:f>
              <c:strCache>
                <c:ptCount val="7"/>
                <c:pt idx="0">
                  <c:v>270</c:v>
                </c:pt>
                <c:pt idx="1">
                  <c:v>E5130</c:v>
                </c:pt>
                <c:pt idx="2">
                  <c:v>E5410</c:v>
                </c:pt>
                <c:pt idx="3">
                  <c:v>L5420</c:v>
                </c:pt>
                <c:pt idx="4">
                  <c:v>E5420</c:v>
                </c:pt>
                <c:pt idx="5">
                  <c:v>E5440</c:v>
                </c:pt>
                <c:pt idx="6">
                  <c:v>E5520</c:v>
                </c:pt>
              </c:strCache>
            </c:strRef>
          </c:cat>
          <c:val>
            <c:numRef>
              <c:f>Sheet2!$E$4:$E$10</c:f>
              <c:numCache>
                <c:formatCode>0.000</c:formatCode>
                <c:ptCount val="7"/>
                <c:pt idx="1">
                  <c:v>30.939333333333277</c:v>
                </c:pt>
                <c:pt idx="2">
                  <c:v>66.551666666666662</c:v>
                </c:pt>
                <c:pt idx="3">
                  <c:v>69.804999999999993</c:v>
                </c:pt>
                <c:pt idx="4">
                  <c:v>70.505333333333198</c:v>
                </c:pt>
                <c:pt idx="5">
                  <c:v>74.648666666666657</c:v>
                </c:pt>
                <c:pt idx="6">
                  <c:v>92.509333333333288</c:v>
                </c:pt>
              </c:numCache>
            </c:numRef>
          </c:val>
        </c:ser>
        <c:axId val="109618304"/>
        <c:axId val="43364352"/>
      </c:barChart>
      <c:catAx>
        <c:axId val="109618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CPU Type</a:t>
                </a:r>
              </a:p>
            </c:rich>
          </c:tx>
          <c:layout/>
        </c:title>
        <c:tickLblPos val="nextTo"/>
        <c:crossAx val="43364352"/>
        <c:crosses val="autoZero"/>
        <c:auto val="1"/>
        <c:lblAlgn val="ctr"/>
        <c:lblOffset val="100"/>
      </c:catAx>
      <c:valAx>
        <c:axId val="43364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HS06 (32bit on x86_64 OS)</a:t>
                </a:r>
              </a:p>
            </c:rich>
          </c:tx>
          <c:layout/>
        </c:title>
        <c:numFmt formatCode="0.0" sourceLinked="0"/>
        <c:tickLblPos val="nextTo"/>
        <c:crossAx val="1096183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17866000460990536"/>
          <c:y val="0.1444583712750192"/>
          <c:w val="0.14828762029746301"/>
          <c:h val="0.10999806078894722"/>
        </c:manualLayout>
      </c:layout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0.65826</cdr:x>
      <cdr:y>0.06757</cdr:y>
    </cdr:from>
    <cdr:to>
      <cdr:x>0.99126</cdr:x>
      <cdr:y>0.25676</cdr:y>
    </cdr:to>
    <cdr:sp macro="" textlink="">
      <cdr:nvSpPr>
        <cdr:cNvPr id="2" name="Oval 1"/>
        <cdr:cNvSpPr/>
      </cdr:nvSpPr>
      <cdr:spPr bwMode="auto">
        <a:xfrm xmlns:a="http://schemas.openxmlformats.org/drawingml/2006/main">
          <a:off x="6072198" y="357190"/>
          <a:ext cx="3071802" cy="1000132"/>
        </a:xfrm>
        <a:prstGeom xmlns:a="http://schemas.openxmlformats.org/drawingml/2006/main" prst="ellipse">
          <a:avLst/>
        </a:prstGeom>
        <a:solidFill xmlns:a="http://schemas.openxmlformats.org/drawingml/2006/main">
          <a:srgbClr val="DCE4E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20000"/>
            </a:spcBef>
            <a:spcAft>
              <a:spcPct val="0"/>
            </a:spcAft>
            <a:buChar char="•"/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buChar char="•"/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buChar char="•"/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buChar char="•"/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buChar char="•"/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033CC"/>
              </a:solidFill>
              <a:latin typeface="Trebuchet MS" pitchFamily="34" charset="0"/>
              <a:cs typeface="Arial" charset="0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" pitchFamily="84" charset="0"/>
              <a:ea typeface="ヒラギノ角ゴ Pro W3" pitchFamily="84" charset="-128"/>
            </a:rPr>
            <a:t>In 2009, 10% of</a:t>
          </a:r>
          <a:r>
            <a:rPr kumimoji="0" lang="en-GB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Lucida Grande" pitchFamily="84" charset="0"/>
              <a:ea typeface="ヒラギノ角ゴ Pro W3" pitchFamily="84" charset="-128"/>
            </a:rPr>
            <a:t> </a:t>
          </a:r>
          <a:r>
            <a: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" pitchFamily="84" charset="0"/>
              <a:ea typeface="ヒラギノ角ゴ Pro W3" pitchFamily="84" charset="-128"/>
            </a:rPr>
            <a:t>drives failed in storage servers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55A32E-C818-471F-9AFD-1B1F9C73F7F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6D62BE7-DA57-4F55-A8AE-6D6A5CCAE5A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Other </a:t>
            </a:r>
            <a:r>
              <a:rPr lang="en-GB" baseline="0" dirty="0" smtClean="0"/>
              <a:t>Campus developments?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Usual litany of  hardware updates.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rotWithShape="1">
            <a:gsLst>
              <a:gs pos="0">
                <a:schemeClr val="bg1">
                  <a:gamma/>
                  <a:shade val="46275"/>
                  <a:invGamma/>
                  <a:alpha val="27000"/>
                </a:schemeClr>
              </a:gs>
              <a:gs pos="50000">
                <a:schemeClr val="bg1">
                  <a:alpha val="78000"/>
                </a:schemeClr>
              </a:gs>
              <a:gs pos="100000">
                <a:schemeClr val="bg1">
                  <a:gamma/>
                  <a:shade val="46275"/>
                  <a:invGamma/>
                  <a:alpha val="27000"/>
                </a:schemeClr>
              </a:gs>
            </a:gsLst>
            <a:lin ang="0" scaled="1"/>
          </a:gra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  <a:alpha val="25000"/>
                </a:schemeClr>
              </a:gs>
              <a:gs pos="50000">
                <a:schemeClr val="accent2">
                  <a:alpha val="78999"/>
                </a:schemeClr>
              </a:gs>
              <a:gs pos="100000">
                <a:schemeClr val="accent2">
                  <a:gamma/>
                  <a:shade val="46275"/>
                  <a:invGamma/>
                  <a:alpha val="25000"/>
                </a:schemeClr>
              </a:gs>
            </a:gsLst>
            <a:lin ang="0" scaled="1"/>
          </a:gradFill>
        </p:spPr>
        <p:txBody>
          <a:bodyPr lIns="91440" tIns="45720" rIns="91440" bIns="457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128" name="Picture 8" descr="esciencelogo_rev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092825"/>
            <a:ext cx="2409825" cy="552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324A8-8B90-43F0-97C4-B96BE492AA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263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263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C1A77-5C44-4849-8B41-E24741C999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8611-FA34-4576-9659-7F2837B52C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06A1-E6A8-4F0E-9C24-2B7A50A1B5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78325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052513"/>
            <a:ext cx="4379913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C7CE0-6058-434F-8009-395D7FB45E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15FE-8A20-4233-BF0E-153855149B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7DC11-B3B7-4BBD-86E8-06B33FBBF9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1882-0EEB-411B-BF0A-FC7A111081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EA9C-6949-4350-8C54-616C2D5DFA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498F0-7063-454F-826E-4E15FD1D79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950" y="115888"/>
            <a:ext cx="8856663" cy="792162"/>
            <a:chOff x="68" y="73"/>
            <a:chExt cx="5579" cy="499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68" y="73"/>
              <a:ext cx="5579" cy="499"/>
            </a:xfrm>
            <a:prstGeom prst="rect">
              <a:avLst/>
            </a:prstGeom>
            <a:solidFill>
              <a:srgbClr val="5262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00" name="Picture 4" descr="GridPP_logo_whit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" y="119"/>
              <a:ext cx="1361" cy="403"/>
            </a:xfrm>
            <a:prstGeom prst="rect">
              <a:avLst/>
            </a:prstGeom>
            <a:noFill/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115888"/>
            <a:ext cx="5903912" cy="792162"/>
          </a:xfrm>
          <a:prstGeom prst="rect">
            <a:avLst/>
          </a:prstGeom>
          <a:solidFill>
            <a:srgbClr val="52629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052513"/>
            <a:ext cx="8910638" cy="170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308725"/>
            <a:ext cx="18716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08725"/>
            <a:ext cx="46085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308725"/>
            <a:ext cx="503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fld id="{F13E202C-C758-4572-85F3-9B04E4DC0BC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8" name="Picture 12" descr="esciencelogo_mediu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6308725"/>
            <a:ext cx="1698625" cy="387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hlink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.blogs@rl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ed.bloggs@stfc.ac.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Tier1 Site Report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48061"/>
          </a:xfrm>
        </p:spPr>
        <p:txBody>
          <a:bodyPr/>
          <a:lstStyle/>
          <a:p>
            <a:r>
              <a:rPr lang="en-US" dirty="0" err="1" smtClean="0"/>
              <a:t>HEPSysMan</a:t>
            </a:r>
            <a:r>
              <a:rPr lang="en-US" dirty="0" smtClean="0"/>
              <a:t>, RAL</a:t>
            </a:r>
          </a:p>
          <a:p>
            <a:r>
              <a:rPr lang="en-US" dirty="0" smtClean="0"/>
              <a:t>10-11 June 2010</a:t>
            </a:r>
            <a:endParaRPr lang="en-US" dirty="0"/>
          </a:p>
          <a:p>
            <a:r>
              <a:rPr lang="en-US" dirty="0" smtClean="0"/>
              <a:t>Martin Bly, STFC-RAL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Commissioning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637296"/>
          </a:xfrm>
        </p:spPr>
        <p:txBody>
          <a:bodyPr/>
          <a:lstStyle/>
          <a:p>
            <a:r>
              <a:rPr lang="en-GB" dirty="0" smtClean="0"/>
              <a:t>One of two batches of the FY08/09 capacity storage failed acceptance testing: 60/110 servers (~1.2PB)</a:t>
            </a:r>
          </a:p>
          <a:p>
            <a:pPr lvl="1"/>
            <a:r>
              <a:rPr lang="en-GB" dirty="0" smtClean="0"/>
              <a:t>Rapid onset of failure mode</a:t>
            </a:r>
          </a:p>
          <a:p>
            <a:r>
              <a:rPr lang="en-GB" dirty="0" smtClean="0"/>
              <a:t>Supplier involved</a:t>
            </a:r>
          </a:p>
          <a:p>
            <a:pPr lvl="1"/>
            <a:r>
              <a:rPr lang="en-GB" dirty="0" smtClean="0"/>
              <a:t>Significant testing with various ‘solutions’ unsuccessful</a:t>
            </a:r>
          </a:p>
          <a:p>
            <a:pPr lvl="1"/>
            <a:r>
              <a:rPr lang="en-GB" dirty="0" smtClean="0"/>
              <a:t>Escalated to HDD OEM</a:t>
            </a:r>
          </a:p>
          <a:p>
            <a:pPr lvl="1"/>
            <a:r>
              <a:rPr lang="en-GB" dirty="0" smtClean="0"/>
              <a:t>Additional testing program started</a:t>
            </a:r>
          </a:p>
          <a:p>
            <a:pPr lvl="2"/>
            <a:r>
              <a:rPr lang="en-GB" dirty="0" smtClean="0"/>
              <a:t>HDD FW variants</a:t>
            </a:r>
          </a:p>
          <a:p>
            <a:pPr lvl="1"/>
            <a:r>
              <a:rPr lang="en-GB" dirty="0" smtClean="0"/>
              <a:t>Unable to identify cause of problems</a:t>
            </a:r>
          </a:p>
          <a:p>
            <a:r>
              <a:rPr lang="en-GB" dirty="0" smtClean="0"/>
              <a:t>Supplier/OEM agree swap out of disks</a:t>
            </a:r>
          </a:p>
          <a:p>
            <a:pPr lvl="1"/>
            <a:r>
              <a:rPr lang="en-GB" dirty="0" smtClean="0"/>
              <a:t>Combination clearly doesn’t work despite compatibility list!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Commissioning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3713966"/>
          </a:xfrm>
        </p:spPr>
        <p:txBody>
          <a:bodyPr/>
          <a:lstStyle/>
          <a:p>
            <a:r>
              <a:rPr lang="en-GB" dirty="0" smtClean="0"/>
              <a:t>One of two batches of FY09/10 capacity storage delayed in proving tests: 60/98 servers (~2.3PB)</a:t>
            </a:r>
          </a:p>
          <a:p>
            <a:pPr lvl="1"/>
            <a:r>
              <a:rPr lang="en-GB" dirty="0" smtClean="0"/>
              <a:t>Multiple drive throws</a:t>
            </a:r>
          </a:p>
          <a:p>
            <a:pPr lvl="1"/>
            <a:r>
              <a:rPr lang="en-GB" dirty="0" smtClean="0"/>
              <a:t>Disks tested show now issues</a:t>
            </a:r>
          </a:p>
          <a:p>
            <a:r>
              <a:rPr lang="en-GB" dirty="0" smtClean="0"/>
              <a:t>Supplier and OEMs involved</a:t>
            </a:r>
          </a:p>
          <a:p>
            <a:r>
              <a:rPr lang="en-GB" dirty="0" smtClean="0"/>
              <a:t>New firmware for both controllers and drives</a:t>
            </a:r>
          </a:p>
          <a:p>
            <a:pPr lvl="1"/>
            <a:r>
              <a:rPr lang="en-GB" dirty="0" smtClean="0"/>
              <a:t>Flash in-situ</a:t>
            </a:r>
          </a:p>
          <a:p>
            <a:r>
              <a:rPr lang="en-GB" dirty="0" smtClean="0"/>
              <a:t>Successful proving test</a:t>
            </a:r>
          </a:p>
          <a:p>
            <a:r>
              <a:rPr lang="en-GB" dirty="0" smtClean="0"/>
              <a:t>Now in acceptance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 Failure Rates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928670"/>
          <a:ext cx="922459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  <p:graphicFrame>
        <p:nvGraphicFramePr>
          <p:cNvPr id="4" name="Chart 3"/>
          <p:cNvGraphicFramePr/>
          <p:nvPr/>
        </p:nvGraphicFramePr>
        <p:xfrm>
          <a:off x="0" y="1000108"/>
          <a:ext cx="9144000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Management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89582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Deployment with QUATTOR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Already Deployed:</a:t>
            </a:r>
          </a:p>
          <a:p>
            <a:r>
              <a:rPr lang="en-GB" dirty="0" smtClean="0"/>
              <a:t>Worker nodes, Batch server, UK-BDII, </a:t>
            </a:r>
            <a:r>
              <a:rPr lang="en-GB" dirty="0" err="1" smtClean="0"/>
              <a:t>LHCb</a:t>
            </a:r>
            <a:r>
              <a:rPr lang="en-GB" dirty="0" smtClean="0"/>
              <a:t> VO box</a:t>
            </a:r>
          </a:p>
          <a:p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In Progress now:</a:t>
            </a:r>
          </a:p>
          <a:p>
            <a:r>
              <a:rPr lang="en-GB" dirty="0" smtClean="0"/>
              <a:t>Disk Servers, CEs, LFC, Local BDII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Plan:</a:t>
            </a:r>
          </a:p>
          <a:p>
            <a:r>
              <a:rPr lang="en-GB" dirty="0" smtClean="0"/>
              <a:t>All system types </a:t>
            </a:r>
            <a:r>
              <a:rPr lang="en-GB" dirty="0" err="1" smtClean="0"/>
              <a:t>Quattorised</a:t>
            </a:r>
            <a:r>
              <a:rPr lang="en-GB" dirty="0" smtClean="0"/>
              <a:t> by December 2010</a:t>
            </a:r>
          </a:p>
          <a:p>
            <a:r>
              <a:rPr lang="en-GB" dirty="0" smtClean="0"/>
              <a:t>Final catch up rollout during end of year stop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10 June 2010</a:t>
            </a:r>
            <a:endParaRPr lang="en-GB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Tier1 Site Report - HEPSysMan June 2010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30041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Services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3492500"/>
          </a:xfrm>
        </p:spPr>
        <p:txBody>
          <a:bodyPr/>
          <a:lstStyle/>
          <a:p>
            <a:r>
              <a:rPr lang="en-GB" dirty="0" smtClean="0"/>
              <a:t>SL4 to SL5 migration for batch workers</a:t>
            </a:r>
          </a:p>
          <a:p>
            <a:r>
              <a:rPr lang="en-GB" dirty="0" err="1" smtClean="0"/>
              <a:t>FroNTier</a:t>
            </a:r>
            <a:r>
              <a:rPr lang="en-GB" dirty="0" smtClean="0"/>
              <a:t> deployment</a:t>
            </a:r>
          </a:p>
          <a:p>
            <a:r>
              <a:rPr lang="en-GB" dirty="0" smtClean="0"/>
              <a:t>LFC cleanup</a:t>
            </a:r>
          </a:p>
          <a:p>
            <a:r>
              <a:rPr lang="en-GB" dirty="0" smtClean="0"/>
              <a:t>FTS upgrade (to version 2.2.3)</a:t>
            </a:r>
          </a:p>
          <a:p>
            <a:r>
              <a:rPr lang="en-GB" dirty="0" err="1" smtClean="0"/>
              <a:t>glexec</a:t>
            </a:r>
            <a:r>
              <a:rPr lang="en-GB" dirty="0" smtClean="0"/>
              <a:t> deployment, SCAS/pilot roles in progress.</a:t>
            </a:r>
          </a:p>
          <a:p>
            <a:r>
              <a:rPr lang="en-GB" dirty="0" smtClean="0"/>
              <a:t>Updates to hardware used for Top-BDII quintet.</a:t>
            </a:r>
          </a:p>
          <a:p>
            <a:r>
              <a:rPr lang="en-GB" dirty="0" smtClean="0"/>
              <a:t>Other improvements in resilience e.g. enabling hot-swappable disks on WMS…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10 June 2010</a:t>
            </a:r>
            <a:endParaRPr lang="en-GB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Tier1 Site Report - HEPSysMan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Castor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7013" y="1092200"/>
            <a:ext cx="8683625" cy="4169476"/>
          </a:xfrm>
        </p:spPr>
        <p:txBody>
          <a:bodyPr/>
          <a:lstStyle/>
          <a:p>
            <a:r>
              <a:rPr lang="en-GB" dirty="0" smtClean="0"/>
              <a:t>Done:</a:t>
            </a:r>
          </a:p>
          <a:p>
            <a:pPr lvl="1"/>
            <a:r>
              <a:rPr lang="en-GB" dirty="0" err="1" smtClean="0"/>
              <a:t>Nameserver</a:t>
            </a:r>
            <a:r>
              <a:rPr lang="en-GB" dirty="0" smtClean="0"/>
              <a:t> upgrade to 2.1.8-3 (September)</a:t>
            </a:r>
          </a:p>
          <a:p>
            <a:pPr lvl="1"/>
            <a:r>
              <a:rPr lang="en-GB" dirty="0" smtClean="0"/>
              <a:t>SRM update to 2.8-1 (October)</a:t>
            </a:r>
          </a:p>
          <a:p>
            <a:pPr lvl="1"/>
            <a:r>
              <a:rPr lang="en-GB" dirty="0" smtClean="0"/>
              <a:t>Database disk array problem and subsequent rewinding of database. (October)</a:t>
            </a:r>
          </a:p>
          <a:p>
            <a:pPr lvl="1"/>
            <a:r>
              <a:rPr lang="en-GB" dirty="0" smtClean="0"/>
              <a:t>Oracle database quarterly patching (November)</a:t>
            </a:r>
          </a:p>
          <a:p>
            <a:pPr lvl="1"/>
            <a:r>
              <a:rPr lang="en-GB" dirty="0" smtClean="0"/>
              <a:t>Move back to original disk arrays (January)</a:t>
            </a:r>
          </a:p>
          <a:p>
            <a:pPr lvl="1"/>
            <a:r>
              <a:rPr lang="en-GB" dirty="0" smtClean="0"/>
              <a:t>Update memory in database nodes (February)</a:t>
            </a:r>
          </a:p>
          <a:p>
            <a:r>
              <a:rPr lang="en-GB" dirty="0" smtClean="0"/>
              <a:t>To come:</a:t>
            </a:r>
          </a:p>
          <a:p>
            <a:pPr lvl="1"/>
            <a:r>
              <a:rPr lang="en-GB" dirty="0" smtClean="0"/>
              <a:t>New database architecture and hardware</a:t>
            </a:r>
          </a:p>
          <a:p>
            <a:pPr lvl="1"/>
            <a:r>
              <a:rPr lang="en-GB" dirty="0" smtClean="0"/>
              <a:t>Updates to Castor (2.1.8/2.1.9)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10 June 2010</a:t>
            </a:r>
            <a:endParaRPr lang="en-GB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Tier1 Site Report - HEPSysMan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7" name="Content Placeholder 6" descr="DSCN1985_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20000" y="1260000"/>
            <a:ext cx="6096000" cy="4572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8910638" cy="3123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RAL Stuff</a:t>
            </a:r>
          </a:p>
          <a:p>
            <a:r>
              <a:rPr lang="en-US" dirty="0" smtClean="0"/>
              <a:t>Building stuff</a:t>
            </a:r>
          </a:p>
          <a:p>
            <a:r>
              <a:rPr lang="en-US" dirty="0" smtClean="0"/>
              <a:t>Tier1 Stuff</a:t>
            </a:r>
          </a:p>
          <a:p>
            <a:endParaRPr lang="en-US" dirty="0" smtClean="0"/>
          </a:p>
        </p:txBody>
      </p:sp>
      <p:pic>
        <p:nvPicPr>
          <p:cNvPr id="7172" name="Picture 4" descr="\\hepwin2003f\mjb98$\Tier1 Open Day\DSCN1985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429288"/>
          </a:xfrm>
        </p:spPr>
        <p:txBody>
          <a:bodyPr/>
          <a:lstStyle/>
          <a:p>
            <a:r>
              <a:rPr lang="en-GB" dirty="0" smtClean="0"/>
              <a:t>Shared Services Centre</a:t>
            </a:r>
          </a:p>
          <a:p>
            <a:pPr lvl="1"/>
            <a:r>
              <a:rPr lang="en-GB" dirty="0" smtClean="0"/>
              <a:t>Provides common services to all the Research Councils: </a:t>
            </a:r>
          </a:p>
          <a:p>
            <a:pPr lvl="2"/>
            <a:r>
              <a:rPr lang="en-GB" dirty="0" smtClean="0"/>
              <a:t>HR, Payroll, Procurement, Appraisal ...</a:t>
            </a:r>
          </a:p>
          <a:p>
            <a:pPr lvl="1"/>
            <a:r>
              <a:rPr lang="en-GB" dirty="0" smtClean="0"/>
              <a:t>Aim is to provide savings over ‘doing it ourselves’ and by adopting common standards</a:t>
            </a:r>
          </a:p>
          <a:p>
            <a:r>
              <a:rPr lang="en-GB" dirty="0" smtClean="0"/>
              <a:t>STFC HR, payroll, procurement now running via SSC</a:t>
            </a:r>
          </a:p>
          <a:p>
            <a:pPr lvl="1"/>
            <a:r>
              <a:rPr lang="en-GB" dirty="0" smtClean="0"/>
              <a:t>Mostly positive experience for procurement</a:t>
            </a:r>
          </a:p>
          <a:p>
            <a:pPr lvl="1"/>
            <a:r>
              <a:rPr lang="en-GB" dirty="0" smtClean="0"/>
              <a:t>Program underway to look at ‘IT’ procurement needs and processes</a:t>
            </a:r>
          </a:p>
          <a:p>
            <a:pPr lvl="2"/>
            <a:r>
              <a:rPr lang="en-GB" dirty="0" smtClean="0"/>
              <a:t>Science computing difficult to fit into this model</a:t>
            </a:r>
          </a:p>
          <a:p>
            <a:pPr lvl="1"/>
            <a:r>
              <a:rPr lang="en-GB" dirty="0" smtClean="0"/>
              <a:t>Framework agreements being set up</a:t>
            </a:r>
          </a:p>
          <a:p>
            <a:pPr lvl="2"/>
            <a:r>
              <a:rPr lang="en-GB" dirty="0" smtClean="0"/>
              <a:t>Speedier procurement of small batches</a:t>
            </a:r>
          </a:p>
          <a:p>
            <a:pPr lvl="2"/>
            <a:r>
              <a:rPr lang="en-GB" dirty="0" smtClean="0"/>
              <a:t>Wider selection types of IT kit available – not just servers</a:t>
            </a:r>
          </a:p>
          <a:p>
            <a:pPr lvl="2"/>
            <a:r>
              <a:rPr lang="en-GB" dirty="0" smtClean="0"/>
              <a:t>But may limit choice</a:t>
            </a:r>
          </a:p>
          <a:p>
            <a:pPr lvl="2"/>
            <a:r>
              <a:rPr lang="en-GB" dirty="0" smtClean="0"/>
              <a:t>Need to track competitiveness against outsiders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Do other sites use frameworks and is it a benefit?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RAL 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28671"/>
            <a:ext cx="9036050" cy="5286411"/>
          </a:xfrm>
        </p:spPr>
        <p:txBody>
          <a:bodyPr/>
          <a:lstStyle/>
          <a:p>
            <a:r>
              <a:rPr lang="en-GB" dirty="0" smtClean="0"/>
              <a:t>Plan to remove support for old-style </a:t>
            </a:r>
            <a:r>
              <a:rPr lang="en-GB" dirty="0" smtClean="0">
                <a:hlinkClick r:id="rId3"/>
              </a:rPr>
              <a:t>f.blogs@rl.ac.uk</a:t>
            </a:r>
            <a:r>
              <a:rPr lang="en-GB" dirty="0" smtClean="0"/>
              <a:t> email addresses in favour of the cross-site standard </a:t>
            </a:r>
            <a:r>
              <a:rPr lang="en-GB" dirty="0" smtClean="0">
                <a:hlinkClick r:id="rId4"/>
              </a:rPr>
              <a:t>fred.bloggs@stfc.ac.uk</a:t>
            </a:r>
            <a:r>
              <a:rPr lang="en-GB" dirty="0" smtClean="0"/>
              <a:t> -  </a:t>
            </a:r>
            <a:r>
              <a:rPr lang="en-GB" dirty="0" smtClean="0">
                <a:solidFill>
                  <a:srgbClr val="FF0000"/>
                </a:solidFill>
              </a:rPr>
              <a:t>still under discussion</a:t>
            </a:r>
          </a:p>
          <a:p>
            <a:pPr lvl="1"/>
            <a:r>
              <a:rPr lang="en-GB" dirty="0" smtClean="0"/>
              <a:t>significant resistance to this</a:t>
            </a:r>
          </a:p>
          <a:p>
            <a:pPr lvl="1"/>
            <a:r>
              <a:rPr lang="en-GB" dirty="0" smtClean="0"/>
              <a:t>no date as yet</a:t>
            </a:r>
          </a:p>
          <a:p>
            <a:r>
              <a:rPr lang="en-GB" dirty="0" smtClean="0"/>
              <a:t>International Space Innovation Centre</a:t>
            </a:r>
          </a:p>
          <a:p>
            <a:pPr lvl="1">
              <a:buNone/>
            </a:pPr>
            <a:r>
              <a:rPr lang="en-GB" i="1" dirty="0" smtClean="0"/>
              <a:t>“A new environment where government, universities and industry can work together to better exploit scientific opportunities and create new technologies, applications and IP that exploits UK, European and Global Space Programmes”</a:t>
            </a:r>
          </a:p>
          <a:p>
            <a:r>
              <a:rPr lang="en-GB" dirty="0" smtClean="0"/>
              <a:t>Will focus on three key areas initially:</a:t>
            </a:r>
          </a:p>
          <a:p>
            <a:pPr lvl="1"/>
            <a:r>
              <a:rPr lang="en-GB" dirty="0" smtClean="0"/>
              <a:t>Understanding and countering </a:t>
            </a:r>
            <a:r>
              <a:rPr lang="en-GB" b="1" dirty="0" smtClean="0"/>
              <a:t>Climate Change</a:t>
            </a:r>
          </a:p>
          <a:p>
            <a:pPr lvl="1"/>
            <a:r>
              <a:rPr lang="en-GB" dirty="0" smtClean="0"/>
              <a:t>Ensuring the </a:t>
            </a:r>
            <a:r>
              <a:rPr lang="en-GB" b="1" dirty="0" smtClean="0"/>
              <a:t>Security of space systems and services</a:t>
            </a:r>
          </a:p>
          <a:p>
            <a:pPr lvl="1"/>
            <a:r>
              <a:rPr lang="en-GB" dirty="0" smtClean="0"/>
              <a:t>Exploiting the data generated by </a:t>
            </a:r>
            <a:r>
              <a:rPr lang="en-GB" b="1" dirty="0" smtClean="0"/>
              <a:t>Earth Observation satellites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Stuff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191294"/>
          </a:xfrm>
        </p:spPr>
        <p:txBody>
          <a:bodyPr/>
          <a:lstStyle/>
          <a:p>
            <a:r>
              <a:rPr lang="en-GB" dirty="0" smtClean="0"/>
              <a:t>UPS problems</a:t>
            </a:r>
          </a:p>
          <a:p>
            <a:pPr lvl="1"/>
            <a:r>
              <a:rPr lang="en-GB" dirty="0" smtClean="0"/>
              <a:t>Leading power factor due to switch-mode PSUs in systems</a:t>
            </a:r>
          </a:p>
          <a:p>
            <a:pPr lvl="1"/>
            <a:r>
              <a:rPr lang="en-GB" dirty="0" smtClean="0"/>
              <a:t>Causes 3KHz ringing on current, all phases</a:t>
            </a:r>
          </a:p>
          <a:p>
            <a:pPr lvl="2"/>
            <a:r>
              <a:rPr lang="en-GB" dirty="0" smtClean="0"/>
              <a:t>Load is small (80kW) compared to capacity of UPS (480kVA).</a:t>
            </a:r>
          </a:p>
          <a:p>
            <a:pPr lvl="1"/>
            <a:r>
              <a:rPr lang="en-GB" dirty="0" smtClean="0"/>
              <a:t>Most kit stable but EMC AX4-5 FC arrays unpredictably detect supply failure and shut down arrays</a:t>
            </a:r>
          </a:p>
          <a:p>
            <a:pPr lvl="1"/>
            <a:r>
              <a:rPr lang="en-GB" dirty="0" smtClean="0"/>
              <a:t>Longer feed cable from UPS to PDU has made 50% reduction in distortion</a:t>
            </a:r>
          </a:p>
          <a:p>
            <a:pPr lvl="1"/>
            <a:r>
              <a:rPr lang="en-GB" dirty="0" smtClean="0"/>
              <a:t>Proposed long-term solution: isolation transformer </a:t>
            </a:r>
          </a:p>
          <a:p>
            <a:r>
              <a:rPr lang="en-GB" dirty="0" smtClean="0"/>
              <a:t>New chillers + pumps</a:t>
            </a:r>
          </a:p>
          <a:p>
            <a:pPr lvl="1"/>
            <a:r>
              <a:rPr lang="en-GB" dirty="0" smtClean="0"/>
              <a:t>Additional 1500kW cooling capacity: 4 chillers in 3+1 redundant configuration to  provide at total of 2250kW</a:t>
            </a:r>
          </a:p>
          <a:p>
            <a:pPr lvl="1"/>
            <a:r>
              <a:rPr lang="en-GB" dirty="0" smtClean="0"/>
              <a:t>Additional and replacement higher capacity pumps </a:t>
            </a:r>
            <a:r>
              <a:rPr lang="en-GB" dirty="0" smtClean="0"/>
              <a:t>fitted</a:t>
            </a:r>
          </a:p>
          <a:p>
            <a:r>
              <a:rPr lang="en-GB" dirty="0" smtClean="0"/>
              <a:t>Dust in machine rooms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  <p:pic>
        <p:nvPicPr>
          <p:cNvPr id="9" name="Content Placeholder 8" descr="DSCN251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 09/10 Procurements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600363"/>
          </a:xfrm>
        </p:spPr>
        <p:txBody>
          <a:bodyPr/>
          <a:lstStyle/>
          <a:p>
            <a:r>
              <a:rPr lang="en-GB" dirty="0" smtClean="0"/>
              <a:t>98 x </a:t>
            </a:r>
            <a:r>
              <a:rPr lang="en-GB" dirty="0" err="1" smtClean="0"/>
              <a:t>SuperMicro</a:t>
            </a:r>
            <a:r>
              <a:rPr lang="en-GB" dirty="0" smtClean="0"/>
              <a:t> 4U/24-bay chassis with 2TB SATA HDD</a:t>
            </a:r>
          </a:p>
          <a:p>
            <a:pPr lvl="1"/>
            <a:r>
              <a:rPr lang="en-GB" dirty="0" smtClean="0"/>
              <a:t>RAID6 (40TB) or RAID6+1 (38TB) on Adaptec or LSI controllers</a:t>
            </a:r>
          </a:p>
          <a:p>
            <a:pPr lvl="1"/>
            <a:r>
              <a:rPr lang="en-GB" dirty="0" smtClean="0"/>
              <a:t>~3.8PB useable, Site =&gt; ~8PB</a:t>
            </a:r>
          </a:p>
          <a:p>
            <a:r>
              <a:rPr lang="en-GB" dirty="0" smtClean="0"/>
              <a:t>21 x </a:t>
            </a:r>
            <a:r>
              <a:rPr lang="en-GB" dirty="0" err="1" smtClean="0"/>
              <a:t>SuperMicro</a:t>
            </a:r>
            <a:r>
              <a:rPr lang="en-GB" dirty="0" smtClean="0"/>
              <a:t> Twin², 2 x E5520, 3GB/core, 1T HDD</a:t>
            </a:r>
          </a:p>
          <a:p>
            <a:r>
              <a:rPr lang="en-GB" dirty="0" smtClean="0"/>
              <a:t>21 x HP SL6000 4-up chassis, 2 x E5520, 3GB/core, 1T HDD</a:t>
            </a:r>
          </a:p>
          <a:p>
            <a:pPr lvl="1"/>
            <a:r>
              <a:rPr lang="en-GB" dirty="0" smtClean="0"/>
              <a:t>~15,500 HS06,  Site =&gt; ~49,700 HS06, ~5260 cores</a:t>
            </a:r>
            <a:endParaRPr lang="en-GB" dirty="0"/>
          </a:p>
          <a:p>
            <a:r>
              <a:rPr lang="en-GB" dirty="0" smtClean="0"/>
              <a:t>FC storage arrays: 7 x </a:t>
            </a:r>
            <a:r>
              <a:rPr lang="en-GB" dirty="0" err="1" smtClean="0"/>
              <a:t>Infortrend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iSCSI</a:t>
            </a:r>
            <a:r>
              <a:rPr lang="en-GB" dirty="0" smtClean="0"/>
              <a:t> arrays: 2 x </a:t>
            </a:r>
            <a:r>
              <a:rPr lang="en-GB" dirty="0" err="1" smtClean="0"/>
              <a:t>Infortrend</a:t>
            </a:r>
            <a:endParaRPr lang="en-GB" dirty="0" smtClean="0"/>
          </a:p>
          <a:p>
            <a:r>
              <a:rPr lang="en-GB" dirty="0" smtClean="0"/>
              <a:t>40+ Dell R410 servers</a:t>
            </a:r>
          </a:p>
          <a:p>
            <a:pPr lvl="1"/>
            <a:r>
              <a:rPr lang="en-GB" dirty="0" smtClean="0"/>
              <a:t>Tape servers, virtualisation and services hosts</a:t>
            </a:r>
          </a:p>
          <a:p>
            <a:r>
              <a:rPr lang="en-GB" dirty="0" smtClean="0"/>
              <a:t>5 HP DL360 database servers with FC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821768" cy="5080494"/>
          </a:xfrm>
        </p:spPr>
        <p:txBody>
          <a:bodyPr/>
          <a:lstStyle/>
          <a:p>
            <a:r>
              <a:rPr lang="en-GB" dirty="0" smtClean="0"/>
              <a:t>Additional Force10 C300</a:t>
            </a:r>
          </a:p>
          <a:p>
            <a:pPr lvl="1"/>
            <a:r>
              <a:rPr lang="en-GB" dirty="0" smtClean="0"/>
              <a:t>Twin for existing C300</a:t>
            </a:r>
          </a:p>
          <a:p>
            <a:pPr lvl="1"/>
            <a:r>
              <a:rPr lang="en-GB" dirty="0" smtClean="0"/>
              <a:t>‘Spares’, testing</a:t>
            </a:r>
          </a:p>
          <a:p>
            <a:pPr lvl="1"/>
            <a:r>
              <a:rPr lang="en-GB" dirty="0" smtClean="0"/>
              <a:t>To be configured as a resilient routing pair</a:t>
            </a:r>
          </a:p>
          <a:p>
            <a:pPr lvl="1">
              <a:buNone/>
            </a:pPr>
            <a:endParaRPr lang="en-GB" dirty="0"/>
          </a:p>
          <a:p>
            <a:r>
              <a:rPr lang="en-GB" dirty="0" smtClean="0"/>
              <a:t>WAN developments</a:t>
            </a:r>
          </a:p>
          <a:p>
            <a:pPr lvl="1"/>
            <a:r>
              <a:rPr lang="en-GB" dirty="0" smtClean="0"/>
              <a:t>Existing 10Gb/s site link to SuperJanet5 being doubled to 20Gb/s</a:t>
            </a:r>
          </a:p>
          <a:p>
            <a:pPr lvl="2"/>
            <a:r>
              <a:rPr lang="en-GB" dirty="0" smtClean="0"/>
              <a:t>Failover capacity maintained</a:t>
            </a:r>
          </a:p>
          <a:p>
            <a:pPr lvl="1"/>
            <a:r>
              <a:rPr lang="en-GB" dirty="0" smtClean="0"/>
              <a:t>LHCOPN failover link @ 10Gb/s</a:t>
            </a:r>
          </a:p>
          <a:p>
            <a:pPr lvl="1"/>
            <a:r>
              <a:rPr lang="en-GB" dirty="0" smtClean="0"/>
              <a:t>Both being commissioned</a:t>
            </a:r>
          </a:p>
          <a:p>
            <a:endParaRPr lang="en-GB" dirty="0"/>
          </a:p>
          <a:p>
            <a:r>
              <a:rPr lang="en-GB" dirty="0" smtClean="0"/>
              <a:t>LAN developments</a:t>
            </a:r>
          </a:p>
          <a:p>
            <a:pPr lvl="1"/>
            <a:r>
              <a:rPr lang="en-GB" dirty="0" smtClean="0"/>
              <a:t>RAL campus network-futures plan in development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71546"/>
            <a:ext cx="1985962" cy="20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June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Tier1 Site Report - HEPSysMan June 2010</a:t>
            </a:r>
            <a:endParaRPr lang="en-GB"/>
          </a:p>
        </p:txBody>
      </p:sp>
      <p:pic>
        <p:nvPicPr>
          <p:cNvPr id="6" name="Content Placeholder 5" descr="Tier1 Network 2010 April 7 1450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2241"/>
            <a:ext cx="9144000" cy="69262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idPP3 Talks">
  <a:themeElements>
    <a:clrScheme name="GridPP3 Talk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BEFF6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PP3 Tal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E4E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E4E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GridPP3 Tal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GridPP3 Talks</Template>
  <TotalTime>684</TotalTime>
  <Words>1002</Words>
  <Application>Microsoft Office PowerPoint</Application>
  <PresentationFormat>On-screen Show (4:3)</PresentationFormat>
  <Paragraphs>179</Paragraphs>
  <Slides>17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GridPP3 Talks</vt:lpstr>
      <vt:lpstr>Tier1 Site Report</vt:lpstr>
      <vt:lpstr>Overview</vt:lpstr>
      <vt:lpstr>STFC Developments</vt:lpstr>
      <vt:lpstr>RAL  Site</vt:lpstr>
      <vt:lpstr>Building Stuff</vt:lpstr>
      <vt:lpstr>Slide 6</vt:lpstr>
      <vt:lpstr>FY 09/10 Procurements</vt:lpstr>
      <vt:lpstr>Networking</vt:lpstr>
      <vt:lpstr>Slide 9</vt:lpstr>
      <vt:lpstr>Storage Commissioning I</vt:lpstr>
      <vt:lpstr>Storage Commissioning II</vt:lpstr>
      <vt:lpstr>Drive Failure Rates</vt:lpstr>
      <vt:lpstr>Benchmarks</vt:lpstr>
      <vt:lpstr>Fabric Management</vt:lpstr>
      <vt:lpstr>Grid Services</vt:lpstr>
      <vt:lpstr>Castor</vt:lpstr>
      <vt:lpstr>Questions?</vt:lpstr>
    </vt:vector>
  </TitlesOfParts>
  <Company>PPD, RAL, 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 Site Report</dc:title>
  <dc:creator>Martin Bly</dc:creator>
  <cp:lastModifiedBy>Martin Bly</cp:lastModifiedBy>
  <cp:revision>40</cp:revision>
  <dcterms:created xsi:type="dcterms:W3CDTF">2010-03-28T17:16:55Z</dcterms:created>
  <dcterms:modified xsi:type="dcterms:W3CDTF">2010-06-10T09:50:51Z</dcterms:modified>
</cp:coreProperties>
</file>