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4" r:id="rId2"/>
    <p:sldId id="342" r:id="rId3"/>
    <p:sldId id="325" r:id="rId4"/>
    <p:sldId id="328" r:id="rId5"/>
    <p:sldId id="338" r:id="rId6"/>
    <p:sldId id="339" r:id="rId7"/>
    <p:sldId id="331" r:id="rId8"/>
    <p:sldId id="332" r:id="rId9"/>
    <p:sldId id="333" r:id="rId10"/>
    <p:sldId id="340" r:id="rId11"/>
    <p:sldId id="335" r:id="rId12"/>
    <p:sldId id="337" r:id="rId13"/>
    <p:sldId id="336" r:id="rId14"/>
    <p:sldId id="341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B1C1EE-9588-644D-8856-F7ABA70DBACC}" type="datetime1">
              <a:rPr lang="en-US"/>
              <a:pPr>
                <a:defRPr/>
              </a:pPr>
              <a:t>6/9/10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029E341-5A14-6F43-937D-71E26F0C4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A931831-D9BB-1443-9D62-B5E031F3E7E1}" type="datetime1">
              <a:rPr lang="en-US"/>
              <a:pPr>
                <a:defRPr/>
              </a:pPr>
              <a:t>6/9/10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CC6C3FE-F244-3247-AFB3-CB567545C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June-10 Hepsysman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001C5-067C-C845-9A54-2B4932A9E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June-10 Hepsysman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4AE4-1DF1-D048-9BAF-E1115B1579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June-10 Hepsysman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838E6-6B4C-7246-B774-C9F24B73EB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June-10 Hepsysman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8BA5A-9FE7-F646-9637-72EF91A200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June-10 Hepsysman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7FAFB-E3CE-6142-B046-ABB5A1E3A8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June-10 Hepsysman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0E5FD-4FC3-404C-A55C-A61EB6ECED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June-10 Hepsysman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812FB-E7FF-1249-8503-9E1E7B99D9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June-10 Hepsysman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7DBE8-19A8-484E-A19D-0A8E41D8E6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June-10 Hepsysman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B0ABD-6225-FB47-8C22-62509DF1BB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June-10 Hepsysman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4C879-3C9D-AB45-B5B4-E555F3FC30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June-10 Hepsysman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9CDEE-7E77-4F46-8389-45BA823E94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June-10 Hepsysman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7534E15-7BCA-1C43-B38F-198FA94DF8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ctrTitle"/>
          </p:nvPr>
        </p:nvSpPr>
        <p:spPr>
          <a:xfrm>
            <a:off x="685800" y="1577513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</a:rPr>
              <a:t>Edinburgh (ECDF) Update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2864556"/>
            <a:ext cx="6400800" cy="11572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ill Sans"/>
                <a:ea typeface="+mn-ea"/>
                <a:cs typeface="+mn-cs"/>
              </a:rPr>
              <a:t>Wahid </a:t>
            </a:r>
            <a:r>
              <a:rPr lang="en-US" dirty="0" err="1" smtClean="0">
                <a:latin typeface="Gill Sans"/>
                <a:ea typeface="+mn-ea"/>
                <a:cs typeface="+mn-cs"/>
              </a:rPr>
              <a:t>Bhimji</a:t>
            </a:r>
            <a:endParaRPr lang="en-US" dirty="0" smtClean="0">
              <a:latin typeface="Gill Sans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Gill Sans"/>
                <a:ea typeface="+mn-ea"/>
                <a:cs typeface="+mn-cs"/>
              </a:rPr>
              <a:t>On behalf of the ECDF Team	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 smtClean="0">
              <a:latin typeface="Gill Sans"/>
              <a:ea typeface="+mn-ea"/>
              <a:cs typeface="+mn-cs"/>
            </a:endParaRPr>
          </a:p>
        </p:txBody>
      </p:sp>
      <p:pic>
        <p:nvPicPr>
          <p:cNvPr id="15364" name="Picture 6" descr="GridPP_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7080" y="570796"/>
            <a:ext cx="3381475" cy="1006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4" descr="edinburgh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34544" y="570796"/>
            <a:ext cx="1012536" cy="100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ubtitle 5"/>
          <p:cNvSpPr txBox="1">
            <a:spLocks/>
          </p:cNvSpPr>
          <p:nvPr/>
        </p:nvSpPr>
        <p:spPr>
          <a:xfrm>
            <a:off x="1371600" y="4021843"/>
            <a:ext cx="6400800" cy="60660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200" dirty="0" err="1" smtClean="0">
                <a:solidFill>
                  <a:schemeClr val="tx1">
                    <a:tint val="75000"/>
                  </a:schemeClr>
                </a:solidFill>
                <a:latin typeface="Gill Sans"/>
                <a:ea typeface="+mn-ea"/>
                <a:cs typeface="+mn-cs"/>
              </a:rPr>
              <a:t>HepSysMan</a:t>
            </a:r>
            <a:r>
              <a:rPr lang="en-US" sz="2200" dirty="0" smtClean="0">
                <a:solidFill>
                  <a:schemeClr val="tx1">
                    <a:tint val="75000"/>
                  </a:schemeClr>
                </a:solidFill>
                <a:latin typeface="Gill Sans"/>
                <a:ea typeface="+mn-ea"/>
                <a:cs typeface="+mn-cs"/>
              </a:rPr>
              <a:t> ,10</a:t>
            </a:r>
            <a:r>
              <a:rPr lang="en-US" sz="2200" baseline="30000" dirty="0" smtClean="0">
                <a:solidFill>
                  <a:schemeClr val="tx1">
                    <a:tint val="75000"/>
                  </a:schemeClr>
                </a:solidFill>
                <a:latin typeface="Gill Sans"/>
                <a:ea typeface="+mn-ea"/>
                <a:cs typeface="+mn-cs"/>
              </a:rPr>
              <a:t>th</a:t>
            </a:r>
            <a:r>
              <a:rPr lang="en-US" sz="2200" dirty="0" smtClean="0">
                <a:solidFill>
                  <a:schemeClr val="tx1">
                    <a:tint val="75000"/>
                  </a:schemeClr>
                </a:solidFill>
                <a:latin typeface="Gill Sans"/>
                <a:ea typeface="+mn-ea"/>
                <a:cs typeface="+mn-cs"/>
              </a:rPr>
              <a:t> June 2010	</a:t>
            </a:r>
            <a:endParaRPr lang="en-US" sz="2200" dirty="0">
              <a:solidFill>
                <a:schemeClr val="tx1">
                  <a:tint val="75000"/>
                </a:schemeClr>
              </a:solidFill>
              <a:latin typeface="Gill Sans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June-10 Hepsysman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001C5-067C-C845-9A54-2B4932A9E65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07644" y="4628444"/>
            <a:ext cx="3414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1F497D"/>
                </a:solidFill>
              </a:rPr>
              <a:t> Edinburgh Setup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1F497D"/>
                </a:solidFill>
              </a:rPr>
              <a:t> Hardware upgrades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1F497D"/>
                </a:solidFill>
              </a:rPr>
              <a:t> Progress in last year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1F497D"/>
                </a:solidFill>
              </a:rPr>
              <a:t> Current Issues  </a:t>
            </a:r>
            <a:endParaRPr lang="en-US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/>
              <a:t>SL5 Migration Successful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ECDF moved nodes slowly to SL5 started July `09, ending ~March this year.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err="1" smtClean="0"/>
              <a:t>GridPP</a:t>
            </a:r>
            <a:r>
              <a:rPr lang="en-US" sz="2000" dirty="0" smtClean="0"/>
              <a:t> switch to SL5 performed in October `09 – very smooth</a:t>
            </a:r>
            <a:r>
              <a:rPr lang="en-US" sz="2000" dirty="0" smtClean="0"/>
              <a:t> but then some </a:t>
            </a:r>
            <a:r>
              <a:rPr lang="en-US" sz="2000" dirty="0" smtClean="0"/>
              <a:t>issues with package (and CMT) dependencies for </a:t>
            </a:r>
            <a:r>
              <a:rPr lang="en-US" sz="2000" dirty="0" err="1" smtClean="0"/>
              <a:t>LHCb</a:t>
            </a:r>
            <a:r>
              <a:rPr lang="en-US" sz="2000" dirty="0" smtClean="0"/>
              <a:t> and ATLAS.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000" b="1" dirty="0" smtClean="0"/>
              <a:t>Non-LHC VO Support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Providing support to integrate UKQCD software (</a:t>
            </a:r>
            <a:r>
              <a:rPr lang="en-US" sz="2000" dirty="0" err="1" smtClean="0"/>
              <a:t>DiGS</a:t>
            </a:r>
            <a:r>
              <a:rPr lang="en-US" sz="2000" dirty="0" smtClean="0"/>
              <a:t>) with </a:t>
            </a:r>
            <a:r>
              <a:rPr lang="en-US" sz="2000" dirty="0" smtClean="0"/>
              <a:t>SRM (tested on both storm and DPM)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June-10 </a:t>
            </a:r>
            <a:r>
              <a:rPr lang="en-GB" dirty="0" err="1" smtClean="0"/>
              <a:t>Hepsysman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8BA5A-9FE7-F646-9637-72EF91A200B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1554" y="4402667"/>
            <a:ext cx="823524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000" b="1" dirty="0" smtClean="0">
                <a:latin typeface="+mn-lt"/>
              </a:rPr>
              <a:t>ATLAS Analysis testing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latin typeface="+mn-lt"/>
              </a:rPr>
              <a:t>Series of </a:t>
            </a:r>
            <a:r>
              <a:rPr lang="en-US" sz="2000" dirty="0" err="1" smtClean="0">
                <a:latin typeface="+mn-lt"/>
              </a:rPr>
              <a:t>Hammercloud</a:t>
            </a:r>
            <a:r>
              <a:rPr lang="en-US" sz="2000" dirty="0" smtClean="0">
                <a:latin typeface="+mn-lt"/>
              </a:rPr>
              <a:t> tests completed in Jan ’09 on current DPM setup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latin typeface="+mn-lt"/>
              </a:rPr>
              <a:t>Site is analysis ready – though slots / space are limited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latin typeface="+mn-lt"/>
              </a:rPr>
              <a:t>Expect to increase scope with new storage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StoRM</a:t>
            </a:r>
            <a:r>
              <a:rPr lang="en-US" dirty="0" smtClean="0"/>
              <a:t>/GPFS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solidFill>
                  <a:srgbClr val="1F497D"/>
                </a:solidFill>
              </a:rPr>
              <a:t>New </a:t>
            </a:r>
            <a:r>
              <a:rPr lang="en-US" sz="2000" dirty="0" err="1" smtClean="0">
                <a:solidFill>
                  <a:srgbClr val="1F497D"/>
                </a:solidFill>
              </a:rPr>
              <a:t>StoRM</a:t>
            </a:r>
            <a:r>
              <a:rPr lang="en-US" sz="2000" dirty="0" smtClean="0">
                <a:solidFill>
                  <a:srgbClr val="1F497D"/>
                </a:solidFill>
              </a:rPr>
              <a:t> 1.5 node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Currently mounts </a:t>
            </a:r>
            <a:r>
              <a:rPr lang="en-US" sz="1800" dirty="0" smtClean="0">
                <a:solidFill>
                  <a:schemeClr val="tx2"/>
                </a:solidFill>
              </a:rPr>
              <a:t>existing cluster GPFS space over NFS </a:t>
            </a:r>
            <a:r>
              <a:rPr lang="en-US" sz="1800" dirty="0" smtClean="0"/>
              <a:t>(using a NAS cluster) (systems team don’t want us to mount the whole shared GPFS FS)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 </a:t>
            </a:r>
            <a:r>
              <a:rPr lang="en-US" sz="1800" dirty="0" err="1" smtClean="0"/>
              <a:t>WNs</a:t>
            </a:r>
            <a:r>
              <a:rPr lang="en-US" sz="1800" dirty="0" smtClean="0"/>
              <a:t> mount this GPFS space “normally”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1F497D"/>
                </a:solidFill>
              </a:rPr>
              <a:t>Initial ACL issue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Storm sets then checks </a:t>
            </a:r>
            <a:r>
              <a:rPr lang="en-US" sz="2000" dirty="0" err="1" smtClean="0"/>
              <a:t>acl</a:t>
            </a:r>
            <a:r>
              <a:rPr lang="en-US" sz="2000" dirty="0" smtClean="0"/>
              <a:t> immediately. So (intermittently) failed due to </a:t>
            </a:r>
            <a:r>
              <a:rPr lang="en-US" sz="2000" dirty="0" err="1" smtClean="0"/>
              <a:t>nfs</a:t>
            </a:r>
            <a:r>
              <a:rPr lang="en-US" sz="2000" dirty="0" smtClean="0"/>
              <a:t> client attribute caching. </a:t>
            </a:r>
            <a:r>
              <a:rPr lang="en-US" sz="2000" dirty="0" smtClean="0">
                <a:solidFill>
                  <a:srgbClr val="1F497D"/>
                </a:solidFill>
              </a:rPr>
              <a:t>Mounting with </a:t>
            </a:r>
            <a:r>
              <a:rPr lang="en-US" sz="2000" dirty="0" err="1" smtClean="0">
                <a:solidFill>
                  <a:srgbClr val="1F497D"/>
                </a:solidFill>
              </a:rPr>
              <a:t>noac</a:t>
            </a:r>
            <a:r>
              <a:rPr lang="en-US" sz="2000" dirty="0" smtClean="0">
                <a:solidFill>
                  <a:srgbClr val="1F497D"/>
                </a:solidFill>
              </a:rPr>
              <a:t> option </a:t>
            </a:r>
            <a:r>
              <a:rPr lang="en-US" sz="2000" dirty="0" smtClean="0"/>
              <a:t>"fixes" it. 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solidFill>
                  <a:srgbClr val="1F497D"/>
                </a:solidFill>
              </a:rPr>
              <a:t>Validation tests completed: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Sam tests / </a:t>
            </a:r>
            <a:r>
              <a:rPr lang="en-US" sz="2000" dirty="0" err="1" smtClean="0"/>
              <a:t>lcg</a:t>
            </a:r>
            <a:r>
              <a:rPr lang="en-US" sz="2000" dirty="0" smtClean="0"/>
              <a:t>-cp etc. 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Single ATLAS analysis jobs run well on GPFS (&gt; 90% CPU </a:t>
            </a:r>
            <a:r>
              <a:rPr lang="en-US" sz="2000" dirty="0" err="1" smtClean="0"/>
              <a:t>eff</a:t>
            </a:r>
            <a:r>
              <a:rPr lang="en-US" sz="2000" dirty="0" smtClean="0"/>
              <a:t> compared to ~70 % for </a:t>
            </a:r>
            <a:r>
              <a:rPr lang="en-US" sz="2000" dirty="0" err="1" smtClean="0"/>
              <a:t>rfio</a:t>
            </a:r>
            <a:r>
              <a:rPr lang="en-US" sz="2000" dirty="0" smtClean="0"/>
              <a:t>)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Planning </a:t>
            </a:r>
            <a:r>
              <a:rPr lang="en-US" sz="2000" dirty="0" err="1" smtClean="0"/>
              <a:t>hammercloud</a:t>
            </a:r>
            <a:r>
              <a:rPr lang="en-US" sz="2000" dirty="0" smtClean="0"/>
              <a:t> tests for this setup though ultimately will be using new storage servers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June-10 Hepsysman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8BA5A-9FE7-F646-9637-72EF91A200B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all there yet –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1F497D"/>
                </a:solidFill>
              </a:rPr>
              <a:t>GPFS grief (on software and home </a:t>
            </a:r>
            <a:r>
              <a:rPr lang="en-US" sz="2000" b="1" dirty="0" err="1" smtClean="0">
                <a:solidFill>
                  <a:srgbClr val="1F497D"/>
                </a:solidFill>
              </a:rPr>
              <a:t>dirs</a:t>
            </a:r>
            <a:r>
              <a:rPr lang="en-US" sz="2000" b="1" dirty="0" smtClean="0">
                <a:solidFill>
                  <a:srgbClr val="1F497D"/>
                </a:solidFill>
              </a:rPr>
              <a:t>) (ongoing – though an easy “fix”): </a:t>
            </a:r>
          </a:p>
          <a:p>
            <a:r>
              <a:rPr lang="en-US" sz="2000" dirty="0" smtClean="0"/>
              <a:t>Shared resource so limited ability to tune for uses. </a:t>
            </a:r>
          </a:p>
          <a:p>
            <a:r>
              <a:rPr lang="en-US" sz="2000" dirty="0" err="1" smtClean="0"/>
              <a:t>LHCb</a:t>
            </a:r>
            <a:r>
              <a:rPr lang="en-US" sz="2000" dirty="0" smtClean="0"/>
              <a:t> SAM test recursively lists 72000 files in all previous versions of ROOT. </a:t>
            </a:r>
          </a:p>
          <a:p>
            <a:r>
              <a:rPr lang="en-US" sz="2000" dirty="0" err="1" smtClean="0"/>
              <a:t>LHCb</a:t>
            </a:r>
            <a:r>
              <a:rPr lang="en-US" sz="2000" dirty="0" smtClean="0"/>
              <a:t> software install recursively </a:t>
            </a:r>
            <a:r>
              <a:rPr lang="en-US" sz="2000" dirty="0" err="1" smtClean="0"/>
              <a:t>chmods</a:t>
            </a:r>
            <a:r>
              <a:rPr lang="en-US" sz="2000" dirty="0" smtClean="0"/>
              <a:t> its many many directories</a:t>
            </a:r>
          </a:p>
          <a:p>
            <a:r>
              <a:rPr lang="en-US" sz="2000" dirty="0" smtClean="0"/>
              <a:t>CMS accesses multiple shared libraries in SW area put strain on </a:t>
            </a:r>
            <a:r>
              <a:rPr lang="en-US" sz="2000" dirty="0" err="1" smtClean="0"/>
              <a:t>WNs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ATLAS SW area already moved to NFS </a:t>
            </a:r>
            <a:r>
              <a:rPr lang="en-US" sz="2000" dirty="0" smtClean="0"/>
              <a:t>– will </a:t>
            </a:r>
            <a:r>
              <a:rPr lang="en-US" sz="2000" dirty="0" smtClean="0"/>
              <a:t>need to move others too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1F497D"/>
                </a:solidFill>
              </a:rPr>
              <a:t>CA</a:t>
            </a:r>
            <a:r>
              <a:rPr lang="en-US" sz="2000" b="1" dirty="0" smtClean="0">
                <a:solidFill>
                  <a:srgbClr val="1F497D"/>
                </a:solidFill>
              </a:rPr>
              <a:t> Sam Test </a:t>
            </a:r>
            <a:r>
              <a:rPr lang="en-US" sz="2000" b="1" dirty="0" smtClean="0">
                <a:solidFill>
                  <a:srgbClr val="1F497D"/>
                </a:solidFill>
              </a:rPr>
              <a:t>Timeouts </a:t>
            </a:r>
            <a:r>
              <a:rPr lang="en-US" sz="2000" b="1" dirty="0" smtClean="0">
                <a:solidFill>
                  <a:srgbClr val="1F497D"/>
                </a:solidFill>
              </a:rPr>
              <a:t>(</a:t>
            </a:r>
            <a:r>
              <a:rPr lang="en-US" sz="2000" b="1" dirty="0" err="1" smtClean="0">
                <a:solidFill>
                  <a:srgbClr val="1F497D"/>
                </a:solidFill>
              </a:rPr>
              <a:t>goingon</a:t>
            </a:r>
            <a:r>
              <a:rPr lang="en-US" sz="2000" b="1" dirty="0" smtClean="0">
                <a:solidFill>
                  <a:srgbClr val="1F497D"/>
                </a:solidFill>
              </a:rPr>
              <a:t> forever)</a:t>
            </a:r>
            <a:endParaRPr lang="en-US" sz="2000" b="1" dirty="0" smtClean="0">
              <a:solidFill>
                <a:srgbClr val="1F497D"/>
              </a:solidFill>
            </a:endParaRPr>
          </a:p>
          <a:p>
            <a:r>
              <a:rPr lang="en-US" sz="2000" dirty="0" smtClean="0"/>
              <a:t>In listing </a:t>
            </a:r>
            <a:r>
              <a:rPr lang="en-US" sz="2000" dirty="0" err="1" smtClean="0"/>
              <a:t>CAs</a:t>
            </a:r>
            <a:r>
              <a:rPr lang="en-US" sz="2000" dirty="0" smtClean="0"/>
              <a:t> after RPM check </a:t>
            </a:r>
          </a:p>
          <a:p>
            <a:r>
              <a:rPr lang="en-US" sz="2000" dirty="0" smtClean="0"/>
              <a:t>GPFS? - but /etc/grid-security now local on </a:t>
            </a:r>
            <a:r>
              <a:rPr lang="en-US" sz="2000" dirty="0" smtClean="0"/>
              <a:t>WN and interactively works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1F497D"/>
                </a:solidFill>
              </a:rPr>
              <a:t>MON box didn’t publish during SL4/5 switchover  (resolved)</a:t>
            </a:r>
          </a:p>
          <a:p>
            <a:r>
              <a:rPr lang="en-US" sz="2000" dirty="0" smtClean="0"/>
              <a:t> it couldn’t deal with dashes in queue name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1F497D"/>
                </a:solidFill>
              </a:rPr>
              <a:t>Clock skew in virtual instances causing authentication problems (resolved</a:t>
            </a:r>
            <a:r>
              <a:rPr lang="en-US" sz="2000" dirty="0" smtClean="0">
                <a:solidFill>
                  <a:srgbClr val="1F497D"/>
                </a:solidFill>
              </a:rPr>
              <a:t>)</a:t>
            </a:r>
            <a:r>
              <a:rPr lang="en-US" sz="2000" dirty="0" smtClean="0"/>
              <a:t> VMware fix in.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June-10 Hepsysman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8BA5A-9FE7-F646-9637-72EF91A200B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2800" cy="1143000"/>
          </a:xfrm>
        </p:spPr>
        <p:txBody>
          <a:bodyPr/>
          <a:lstStyle/>
          <a:p>
            <a:r>
              <a:rPr lang="en-US" dirty="0" smtClean="0"/>
              <a:t>CE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32800" cy="4525963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1F497D"/>
                </a:solidFill>
              </a:rPr>
              <a:t>Some issues in </a:t>
            </a:r>
            <a:r>
              <a:rPr lang="en-US" sz="2000" b="1" dirty="0" smtClean="0">
                <a:solidFill>
                  <a:srgbClr val="1F497D"/>
                </a:solidFill>
              </a:rPr>
              <a:t>our shared </a:t>
            </a:r>
            <a:r>
              <a:rPr lang="en-US" sz="2000" b="1" dirty="0" smtClean="0">
                <a:solidFill>
                  <a:srgbClr val="1F497D"/>
                </a:solidFill>
              </a:rPr>
              <a:t>environment e.g.</a:t>
            </a:r>
            <a:r>
              <a:rPr lang="en-US" sz="2000" b="1" dirty="0" smtClean="0">
                <a:solidFill>
                  <a:srgbClr val="1F497D"/>
                </a:solidFill>
              </a:rPr>
              <a:t>:</a:t>
            </a:r>
          </a:p>
          <a:p>
            <a:pPr lvl="1"/>
            <a:r>
              <a:rPr lang="en-US" sz="1800" dirty="0" smtClean="0"/>
              <a:t>Can’t have </a:t>
            </a:r>
            <a:r>
              <a:rPr lang="en-US" sz="1800" dirty="0" err="1" smtClean="0"/>
              <a:t>yaim</a:t>
            </a:r>
            <a:r>
              <a:rPr lang="en-US" sz="1800" dirty="0" smtClean="0"/>
              <a:t> do what it wants to an SGE master.</a:t>
            </a:r>
          </a:p>
          <a:p>
            <a:pPr lvl="1"/>
            <a:r>
              <a:rPr lang="en-US" sz="1800" dirty="0" smtClean="0"/>
              <a:t>H</a:t>
            </a:r>
            <a:r>
              <a:rPr lang="en-US" sz="1800" dirty="0" smtClean="0"/>
              <a:t>ave </a:t>
            </a:r>
            <a:r>
              <a:rPr lang="en-US" sz="1800" dirty="0" smtClean="0"/>
              <a:t>to use batch system </a:t>
            </a:r>
            <a:r>
              <a:rPr lang="en-US" sz="1800" dirty="0" err="1" smtClean="0"/>
              <a:t>config</a:t>
            </a:r>
            <a:r>
              <a:rPr lang="en-US" sz="1800" dirty="0" smtClean="0"/>
              <a:t> / queues </a:t>
            </a:r>
            <a:r>
              <a:rPr lang="en-US" sz="1800" dirty="0" smtClean="0"/>
              <a:t>that </a:t>
            </a:r>
            <a:r>
              <a:rPr lang="en-US" sz="1800" dirty="0" smtClean="0"/>
              <a:t>exist </a:t>
            </a:r>
            <a:r>
              <a:rPr lang="en-US" sz="1800" dirty="0" smtClean="0"/>
              <a:t>… etc…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1F497D"/>
                </a:solidFill>
              </a:rPr>
              <a:t>Current issues include: </a:t>
            </a:r>
          </a:p>
          <a:p>
            <a:pPr>
              <a:buNone/>
            </a:pPr>
            <a:r>
              <a:rPr lang="en-US" sz="1800" b="1" dirty="0" smtClean="0"/>
              <a:t>Older </a:t>
            </a:r>
            <a:r>
              <a:rPr lang="en-US" sz="1800" b="1" dirty="0" err="1" smtClean="0"/>
              <a:t>lcg</a:t>
            </a:r>
            <a:r>
              <a:rPr lang="en-US" sz="1800" b="1" dirty="0" err="1" smtClean="0"/>
              <a:t>-ce</a:t>
            </a:r>
            <a:r>
              <a:rPr lang="en-US" sz="1800" b="1" dirty="0" smtClean="0"/>
              <a:t> load goes mental </a:t>
            </a:r>
            <a:r>
              <a:rPr lang="en-US" sz="1800" dirty="0" smtClean="0"/>
              <a:t>from time to time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CMS jobs? </a:t>
            </a:r>
            <a:r>
              <a:rPr lang="en-US" sz="1800" dirty="0" err="1" smtClean="0"/>
              <a:t>globus</a:t>
            </a:r>
            <a:r>
              <a:rPr lang="en-US" sz="1800" dirty="0" smtClean="0"/>
              <a:t>-gatekeeper and </a:t>
            </a:r>
            <a:r>
              <a:rPr lang="en-US" sz="1800" dirty="0" smtClean="0"/>
              <a:t>fork</a:t>
            </a:r>
            <a:r>
              <a:rPr lang="en-US" sz="1800" dirty="0" smtClean="0"/>
              <a:t>s</a:t>
            </a:r>
            <a:r>
              <a:rPr lang="en-US" sz="1800" dirty="0" smtClean="0"/>
              <a:t> </a:t>
            </a:r>
            <a:r>
              <a:rPr lang="en-US" sz="1800" dirty="0" smtClean="0"/>
              <a:t>? Hopefully CREAM will be better</a:t>
            </a: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New LCG-CE WMS </a:t>
            </a:r>
            <a:r>
              <a:rPr lang="en-US" sz="1800" b="1" dirty="0" smtClean="0"/>
              <a:t>submission to the SGE batch system</a:t>
            </a:r>
            <a:r>
              <a:rPr lang="en-US" sz="1800" b="1" dirty="0" smtClean="0"/>
              <a:t> :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 Jobs are terminated prematurely before the output is collected</a:t>
            </a:r>
            <a:r>
              <a:rPr lang="en-US" sz="1800" dirty="0" smtClean="0"/>
              <a:t>: </a:t>
            </a:r>
            <a:r>
              <a:rPr lang="en-US" sz="1800" dirty="0" smtClean="0"/>
              <a:t>even</a:t>
            </a:r>
            <a:r>
              <a:rPr lang="en-US" sz="1800" dirty="0" smtClean="0"/>
              <a:t> ATLAS </a:t>
            </a:r>
            <a:r>
              <a:rPr lang="en-US" sz="1800" dirty="0" smtClean="0"/>
              <a:t>CE-</a:t>
            </a:r>
            <a:r>
              <a:rPr lang="en-US" sz="1800" dirty="0" err="1" smtClean="0"/>
              <a:t>sft</a:t>
            </a:r>
            <a:r>
              <a:rPr lang="en-US" sz="1800" dirty="0" smtClean="0"/>
              <a:t>-job SAM test fails </a:t>
            </a:r>
            <a:r>
              <a:rPr lang="en-US" sz="1800" dirty="0" smtClean="0"/>
              <a:t>(sometimes)</a:t>
            </a:r>
            <a:r>
              <a:rPr lang="en-US" sz="1800" dirty="0" smtClean="0"/>
              <a:t>. No obvious pattern to job failures observed.</a:t>
            </a:r>
          </a:p>
          <a:p>
            <a:pPr>
              <a:buNone/>
            </a:pPr>
            <a:r>
              <a:rPr lang="en-US" sz="1800" b="1" dirty="0" smtClean="0"/>
              <a:t>CREAM and SGE: </a:t>
            </a:r>
            <a:endParaRPr lang="en-US" sz="1800" b="1" dirty="0" smtClean="0"/>
          </a:p>
          <a:p>
            <a:r>
              <a:rPr lang="en-US" sz="1800" dirty="0" smtClean="0"/>
              <a:t>Possible issues from requirement </a:t>
            </a:r>
            <a:r>
              <a:rPr lang="en-US" sz="1800" dirty="0" smtClean="0"/>
              <a:t>of a SGE </a:t>
            </a:r>
            <a:r>
              <a:rPr lang="en-US" sz="1800" dirty="0" err="1" smtClean="0"/>
              <a:t>stagein</a:t>
            </a:r>
            <a:r>
              <a:rPr lang="en-US" sz="1800" dirty="0" smtClean="0"/>
              <a:t> script to be put in the main SGE prolog and epilog scripts</a:t>
            </a:r>
          </a:p>
          <a:p>
            <a:r>
              <a:rPr lang="en-US" sz="1800" dirty="0" smtClean="0"/>
              <a:t>Don’t want this script to be run for all jobs submitted to the batch system</a:t>
            </a:r>
          </a:p>
          <a:p>
            <a:r>
              <a:rPr lang="en-US" sz="1800" dirty="0" smtClean="0"/>
              <a:t>Looking at alternatives e.g. conditional execution based on </a:t>
            </a:r>
            <a:r>
              <a:rPr lang="en-US" sz="1800" dirty="0" err="1" smtClean="0"/>
              <a:t>gridpp</a:t>
            </a:r>
            <a:endParaRPr lang="en-US" sz="1800" dirty="0" smtClean="0"/>
          </a:p>
          <a:p>
            <a:endParaRPr lang="en-US" sz="14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June-10 Hepsysman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8BA5A-9FE7-F646-9637-72EF91A200B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Conclusions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Many improvements </a:t>
            </a:r>
            <a:r>
              <a:rPr lang="en-US" dirty="0" smtClean="0"/>
              <a:t>in middleware, reliability and delivery since we were here in 09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New hardware available soon </a:t>
            </a:r>
            <a:r>
              <a:rPr lang="en-US" dirty="0" smtClean="0"/>
              <a:t>- significant increases in resource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Shared service</a:t>
            </a:r>
            <a:r>
              <a:rPr lang="en-US" dirty="0" smtClean="0">
                <a:solidFill>
                  <a:srgbClr val="1F497D"/>
                </a:solidFill>
              </a:rPr>
              <a:t> is working </a:t>
            </a:r>
            <a:r>
              <a:rPr lang="en-US" dirty="0" smtClean="0">
                <a:solidFill>
                  <a:srgbClr val="1F497D"/>
                </a:solidFill>
              </a:rPr>
              <a:t>here</a:t>
            </a:r>
            <a:r>
              <a:rPr lang="en-US" dirty="0" smtClean="0"/>
              <a:t>: but it’s not always </a:t>
            </a:r>
            <a:r>
              <a:rPr lang="en-US" dirty="0" smtClean="0"/>
              <a:t>easy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June-10 Hepsysman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8BA5A-9FE7-F646-9637-72EF91A200B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Edinburgh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Group computing: </a:t>
            </a:r>
          </a:p>
          <a:p>
            <a:pPr lvl="1"/>
            <a:r>
              <a:rPr lang="en-US" dirty="0" smtClean="0"/>
              <a:t>Managed centrally within physics dept.</a:t>
            </a:r>
          </a:p>
          <a:p>
            <a:pPr lvl="1"/>
            <a:r>
              <a:rPr lang="en-US" dirty="0" smtClean="0"/>
              <a:t>~30  Desktops: </a:t>
            </a:r>
            <a:r>
              <a:rPr lang="en-US" dirty="0" smtClean="0"/>
              <a:t>SL5 + </a:t>
            </a:r>
            <a:r>
              <a:rPr lang="en-US" dirty="0" smtClean="0"/>
              <a:t>~ 15 Laptops</a:t>
            </a:r>
          </a:p>
          <a:p>
            <a:pPr lvl="1"/>
            <a:r>
              <a:rPr lang="en-US" dirty="0" err="1" smtClean="0"/>
              <a:t>New(ish</a:t>
            </a:r>
            <a:r>
              <a:rPr lang="en-US" dirty="0" smtClean="0"/>
              <a:t>) storage Servers: ~20TB shared </a:t>
            </a:r>
          </a:p>
          <a:p>
            <a:pPr lvl="1"/>
            <a:r>
              <a:rPr lang="en-US" dirty="0" err="1" smtClean="0"/>
              <a:t>gLite</a:t>
            </a:r>
            <a:r>
              <a:rPr lang="en-US" dirty="0" smtClean="0"/>
              <a:t> </a:t>
            </a:r>
            <a:r>
              <a:rPr lang="en-US" dirty="0" err="1" smtClean="0"/>
              <a:t>tarball</a:t>
            </a:r>
            <a:r>
              <a:rPr lang="en-US" dirty="0" smtClean="0"/>
              <a:t> </a:t>
            </a:r>
            <a:r>
              <a:rPr lang="en-US" dirty="0" smtClean="0"/>
              <a:t>UI + Local Atlas </a:t>
            </a:r>
            <a:r>
              <a:rPr lang="en-US" dirty="0" err="1" smtClean="0"/>
              <a:t>KITs</a:t>
            </a:r>
            <a:r>
              <a:rPr lang="en-US" dirty="0" smtClean="0"/>
              <a:t> etc. </a:t>
            </a:r>
          </a:p>
          <a:p>
            <a:pPr lvl="1"/>
            <a:r>
              <a:rPr lang="en-US" dirty="0" smtClean="0"/>
              <a:t>Local Condor pool: &gt; 300 cores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Grid Computing:</a:t>
            </a:r>
          </a:p>
          <a:p>
            <a:pPr lvl="1"/>
            <a:r>
              <a:rPr lang="en-US" dirty="0" smtClean="0"/>
              <a:t>ECDF - </a:t>
            </a:r>
            <a:r>
              <a:rPr lang="en-US" dirty="0" smtClean="0">
                <a:solidFill>
                  <a:srgbClr val="1F497D"/>
                </a:solidFill>
              </a:rPr>
              <a:t>Edinburgh Compute and Data Facility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June-10 Hepsysman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8BA5A-9FE7-F646-9637-72EF91A200B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ECDF?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1F497D"/>
                </a:solidFill>
              </a:rPr>
              <a:t>Edinburgh Compute and Data Facility</a:t>
            </a:r>
          </a:p>
          <a:p>
            <a:r>
              <a:rPr lang="en-US" sz="2800" dirty="0" smtClean="0"/>
              <a:t>University wide shared </a:t>
            </a:r>
            <a:r>
              <a:rPr lang="en-US" sz="2800" dirty="0" smtClean="0"/>
              <a:t>resource </a:t>
            </a:r>
          </a:p>
          <a:p>
            <a:r>
              <a:rPr lang="en-US" sz="2800" dirty="0" smtClean="0"/>
              <a:t>~7% (AER) </a:t>
            </a:r>
            <a:r>
              <a:rPr lang="en-US" sz="2800" dirty="0" err="1" smtClean="0"/>
              <a:t>GridPP</a:t>
            </a:r>
            <a:r>
              <a:rPr lang="en-US" sz="2800" dirty="0" smtClean="0"/>
              <a:t> </a:t>
            </a:r>
            <a:r>
              <a:rPr lang="en-US" sz="2800" dirty="0" err="1" smtClean="0"/>
              <a:t>fairshare</a:t>
            </a:r>
            <a:r>
              <a:rPr lang="en-US" sz="2800" dirty="0" smtClean="0"/>
              <a:t> </a:t>
            </a:r>
            <a:r>
              <a:rPr lang="en-US" sz="2800" dirty="0" smtClean="0"/>
              <a:t>use.</a:t>
            </a:r>
            <a:endParaRPr lang="en-US" sz="2800" dirty="0" smtClean="0"/>
          </a:p>
          <a:p>
            <a:r>
              <a:rPr lang="en-US" sz="2800" dirty="0" smtClean="0"/>
              <a:t>Cluster (and most middleware hardware)</a:t>
            </a:r>
            <a:r>
              <a:rPr lang="en-US" sz="2800" dirty="0" smtClean="0"/>
              <a:t> maintained by central systems </a:t>
            </a:r>
            <a:r>
              <a:rPr lang="en-US" sz="2800" dirty="0" smtClean="0"/>
              <a:t>team.</a:t>
            </a:r>
          </a:p>
          <a:p>
            <a:pPr>
              <a:buNone/>
            </a:pPr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 err="1" smtClean="0">
                <a:solidFill>
                  <a:srgbClr val="1F497D"/>
                </a:solidFill>
              </a:rPr>
              <a:t>Griddy</a:t>
            </a:r>
            <a:r>
              <a:rPr lang="en-US" dirty="0" smtClean="0">
                <a:solidFill>
                  <a:srgbClr val="1F497D"/>
                </a:solidFill>
              </a:rPr>
              <a:t> extras maintained by:</a:t>
            </a:r>
            <a:endParaRPr lang="en-US" dirty="0" smtClean="0">
              <a:solidFill>
                <a:srgbClr val="1F497D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Gill Sans" charset="0"/>
                <a:ea typeface="Futura Condensed" charset="0"/>
                <a:cs typeface="Futura Condensed" charset="0"/>
              </a:rPr>
              <a:t>Wahid </a:t>
            </a:r>
            <a:r>
              <a:rPr lang="en-US" sz="2400" dirty="0" err="1" smtClean="0">
                <a:latin typeface="Gill Sans" charset="0"/>
                <a:ea typeface="Futura Condensed" charset="0"/>
                <a:cs typeface="Futura Condensed" charset="0"/>
              </a:rPr>
              <a:t>Bhimji</a:t>
            </a:r>
            <a:r>
              <a:rPr lang="en-US" sz="2400" dirty="0" smtClean="0">
                <a:latin typeface="Gill Sans" charset="0"/>
                <a:ea typeface="Futura Condensed" charset="0"/>
                <a:cs typeface="Futura Condensed" charset="0"/>
              </a:rPr>
              <a:t> – </a:t>
            </a:r>
            <a:r>
              <a:rPr lang="en-US" sz="2400" i="1" dirty="0" smtClean="0">
                <a:latin typeface="Gill Sans" charset="0"/>
                <a:ea typeface="Futura Condensed" charset="0"/>
                <a:cs typeface="Futura Condensed" charset="0"/>
              </a:rPr>
              <a:t>Storage Support (~0.2 FTE)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Gill Sans" charset="0"/>
                <a:ea typeface="Futura Condensed" charset="0"/>
                <a:cs typeface="Futura Condensed" charset="0"/>
              </a:rPr>
              <a:t>Andrew </a:t>
            </a:r>
            <a:r>
              <a:rPr lang="en-US" sz="2400" dirty="0" err="1" smtClean="0">
                <a:latin typeface="Gill Sans" charset="0"/>
                <a:ea typeface="Futura Condensed" charset="0"/>
                <a:cs typeface="Futura Condensed" charset="0"/>
              </a:rPr>
              <a:t>Washbrook</a:t>
            </a:r>
            <a:r>
              <a:rPr lang="en-US" sz="2400" dirty="0" smtClean="0">
                <a:latin typeface="Gill Sans" charset="0"/>
                <a:ea typeface="Futura Condensed" charset="0"/>
                <a:cs typeface="Futura Condensed" charset="0"/>
              </a:rPr>
              <a:t> </a:t>
            </a:r>
            <a:r>
              <a:rPr lang="en-US" sz="2400" i="1" dirty="0" smtClean="0">
                <a:latin typeface="Gill Sans" charset="0"/>
                <a:ea typeface="Futura Condensed" charset="0"/>
                <a:cs typeface="Futura Condensed" charset="0"/>
              </a:rPr>
              <a:t>– Middleware Support (~</a:t>
            </a:r>
            <a:r>
              <a:rPr lang="en-US" sz="2400" i="1" dirty="0" smtClean="0">
                <a:latin typeface="Gill Sans" charset="0"/>
                <a:ea typeface="Futura Condensed" charset="0"/>
                <a:cs typeface="Futura Condensed" charset="0"/>
              </a:rPr>
              <a:t>0.8)</a:t>
            </a:r>
          </a:p>
          <a:p>
            <a:pPr lvl="1">
              <a:lnSpc>
                <a:spcPct val="80000"/>
              </a:lnSpc>
              <a:buNone/>
            </a:pPr>
            <a:endParaRPr lang="en-US" sz="2400" i="1" dirty="0" smtClean="0">
              <a:latin typeface="Gill Sans" charset="0"/>
              <a:ea typeface="Futura Condensed" charset="0"/>
              <a:cs typeface="Futura Condensed" charset="0"/>
            </a:endParaRPr>
          </a:p>
          <a:p>
            <a:pPr lvl="1">
              <a:lnSpc>
                <a:spcPct val="80000"/>
              </a:lnSpc>
            </a:pPr>
            <a:r>
              <a:rPr lang="en-US" sz="2400" i="1" dirty="0" smtClean="0">
                <a:latin typeface="Gill Sans" charset="0"/>
                <a:ea typeface="Futura Condensed" charset="0"/>
                <a:cs typeface="Futura Condensed" charset="0"/>
              </a:rPr>
              <a:t>ECDF </a:t>
            </a:r>
            <a:r>
              <a:rPr lang="en-US" sz="2400" i="1" dirty="0" smtClean="0">
                <a:latin typeface="Gill Sans" charset="0"/>
                <a:ea typeface="Futura Condensed" charset="0"/>
                <a:cs typeface="Futura Condensed" charset="0"/>
              </a:rPr>
              <a:t>Systems Team (~0.3</a:t>
            </a:r>
            <a:r>
              <a:rPr lang="en-US" sz="2400" i="1" dirty="0" smtClean="0">
                <a:latin typeface="Gill Sans" charset="0"/>
                <a:ea typeface="Futura Condensed" charset="0"/>
                <a:cs typeface="Futura Condensed" charset="0"/>
              </a:rPr>
              <a:t>)</a:t>
            </a:r>
            <a:endParaRPr lang="en-US" sz="2400" dirty="0" smtClean="0">
              <a:latin typeface="Gill Sans" charset="0"/>
              <a:ea typeface="Futura Condensed" charset="0"/>
              <a:cs typeface="Futura Condensed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Gill Sans" charset="0"/>
                <a:ea typeface="Futura Condensed" charset="0"/>
                <a:cs typeface="Futura Condensed" charset="0"/>
              </a:rPr>
              <a:t>Steve Thorn - </a:t>
            </a:r>
            <a:r>
              <a:rPr lang="en-US" sz="2400" i="1" dirty="0" smtClean="0">
                <a:latin typeface="Gill Sans" charset="0"/>
                <a:ea typeface="Futura Condensed" charset="0"/>
                <a:cs typeface="Futura Condensed" charset="0"/>
              </a:rPr>
              <a:t>Middleware Support (~0.1) </a:t>
            </a:r>
            <a:endParaRPr lang="en-US" sz="2400" i="1" dirty="0" smtClean="0">
              <a:latin typeface="Gill Sans" charset="0"/>
              <a:ea typeface="Futura Condensed" charset="0"/>
              <a:cs typeface="Futura Condensed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June-10 </a:t>
            </a:r>
            <a:r>
              <a:rPr lang="en-GB" dirty="0" err="1" smtClean="0"/>
              <a:t>Hepsysman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Wahid </a:t>
            </a:r>
            <a:r>
              <a:rPr lang="en-US" dirty="0" err="1" smtClean="0"/>
              <a:t>Bhimji</a:t>
            </a:r>
            <a:r>
              <a:rPr lang="en-US" dirty="0" smtClean="0"/>
              <a:t>  - ECDF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8BA5A-9FE7-F646-9637-72EF91A200B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7224889" y="4354689"/>
            <a:ext cx="409446" cy="9144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7224888" y="5269088"/>
            <a:ext cx="357123" cy="1087261"/>
          </a:xfrm>
          <a:prstGeom prst="rightBrace">
            <a:avLst>
              <a:gd name="adj1" fmla="val 55832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34335" y="4354689"/>
            <a:ext cx="1052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Physics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786735" y="5297270"/>
            <a:ext cx="1052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IS Dept.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ECDF Total Resources - Compute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" y="1417638"/>
            <a:ext cx="5676901" cy="4525963"/>
          </a:xfrm>
        </p:spPr>
        <p:txBody>
          <a:bodyPr/>
          <a:lstStyle/>
          <a:p>
            <a:pPr eaLnBrk="1" fontAlgn="t" hangingPunct="1">
              <a:buNone/>
            </a:pPr>
            <a:r>
              <a:rPr lang="en-US" b="1" dirty="0" smtClean="0"/>
              <a:t>Current</a:t>
            </a:r>
          </a:p>
          <a:p>
            <a:pPr eaLnBrk="1" fontAlgn="t" hangingPunct="1">
              <a:buNone/>
            </a:pPr>
            <a:r>
              <a:rPr lang="en-US" dirty="0" smtClean="0"/>
              <a:t>128 dual (x2) </a:t>
            </a:r>
          </a:p>
          <a:p>
            <a:pPr eaLnBrk="1" fontAlgn="t" hangingPunct="1">
              <a:buNone/>
            </a:pPr>
            <a:r>
              <a:rPr lang="en-US" dirty="0" smtClean="0"/>
              <a:t>+ 118 quad core (x2)</a:t>
            </a:r>
          </a:p>
          <a:p>
            <a:pPr eaLnBrk="1" fontAlgn="t" hangingPunct="1">
              <a:buNone/>
            </a:pPr>
            <a:r>
              <a:rPr lang="en-US" dirty="0" smtClean="0"/>
              <a:t> </a:t>
            </a:r>
          </a:p>
          <a:p>
            <a:pPr eaLnBrk="1" fontAlgn="t" hangingPunct="1">
              <a:buNone/>
            </a:pPr>
            <a:r>
              <a:rPr lang="en-US" b="1" dirty="0" smtClean="0"/>
              <a:t>Future (Eddie Mk2)</a:t>
            </a:r>
          </a:p>
          <a:p>
            <a:pPr eaLnBrk="1" hangingPunct="1"/>
            <a:r>
              <a:rPr lang="en-US" dirty="0" smtClean="0">
                <a:latin typeface="Gill Sans" charset="0"/>
              </a:rPr>
              <a:t>Two upgrade phases</a:t>
            </a:r>
          </a:p>
          <a:p>
            <a:pPr eaLnBrk="1" hangingPunct="1"/>
            <a:r>
              <a:rPr lang="en-US" dirty="0" smtClean="0">
                <a:latin typeface="Gill Sans" charset="0"/>
              </a:rPr>
              <a:t>Old quad-cores retained.</a:t>
            </a:r>
          </a:p>
          <a:p>
            <a:pPr eaLnBrk="1" hangingPunct="1"/>
            <a:r>
              <a:rPr lang="en-US" dirty="0" smtClean="0">
                <a:latin typeface="Gill Sans" charset="0"/>
              </a:rPr>
              <a:t>Phase 1 acceptance tests now!</a:t>
            </a:r>
          </a:p>
          <a:p>
            <a:pPr eaLnBrk="1" hangingPunct="1"/>
            <a:endParaRPr lang="en-US" dirty="0" smtClean="0">
              <a:latin typeface="Gill Sans" charset="0"/>
            </a:endParaRPr>
          </a:p>
          <a:p>
            <a:pPr eaLnBrk="1" fontAlgn="t" hangingPunct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June-10 Hepsysman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Wahid </a:t>
            </a:r>
            <a:r>
              <a:rPr lang="en-US" dirty="0" err="1" smtClean="0"/>
              <a:t>Bhimji</a:t>
            </a:r>
            <a:r>
              <a:rPr lang="en-US" dirty="0" smtClean="0"/>
              <a:t>  - ECDF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8BA5A-9FE7-F646-9637-72EF91A200B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58999" y="3767667"/>
          <a:ext cx="3785001" cy="17373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99421"/>
                <a:gridCol w="238558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US" sz="1800" baseline="0" dirty="0" smtClean="0"/>
                        <a:t>New Compute Nodes (Phase 1)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78345">
                <a:tc gridSpan="2">
                  <a:txBody>
                    <a:bodyPr/>
                    <a:lstStyle/>
                    <a:p>
                      <a:r>
                        <a:rPr lang="en-US" sz="1800" dirty="0" smtClean="0"/>
                        <a:t>IBM </a:t>
                      </a:r>
                      <a:r>
                        <a:rPr lang="en-US" sz="1800" dirty="0" err="1" smtClean="0"/>
                        <a:t>iDataplex</a:t>
                      </a:r>
                      <a:r>
                        <a:rPr lang="en-US" sz="1800" dirty="0" smtClean="0"/>
                        <a:t> DX360 M3 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783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CPU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x</a:t>
                      </a:r>
                      <a:r>
                        <a:rPr lang="en-US" sz="1800" baseline="0" dirty="0" smtClean="0"/>
                        <a:t> Intel </a:t>
                      </a:r>
                      <a:r>
                        <a:rPr lang="en-US" sz="1800" baseline="0" dirty="0" err="1" smtClean="0"/>
                        <a:t>Westmere</a:t>
                      </a:r>
                      <a:r>
                        <a:rPr lang="en-US" sz="1800" baseline="0" dirty="0" smtClean="0"/>
                        <a:t> quad-core</a:t>
                      </a:r>
                      <a:endParaRPr lang="en-US" sz="1800" dirty="0"/>
                    </a:p>
                  </a:txBody>
                  <a:tcPr/>
                </a:tc>
              </a:tr>
              <a:tr h="16700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Memory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24GB DDR3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21252" y="1417638"/>
          <a:ext cx="5022748" cy="217311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276726"/>
                <a:gridCol w="1071772"/>
                <a:gridCol w="1674250"/>
              </a:tblGrid>
              <a:tr h="4346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Metric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Current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New Phase I</a:t>
                      </a:r>
                      <a:endParaRPr lang="en-US" sz="2000" dirty="0"/>
                    </a:p>
                  </a:txBody>
                  <a:tcPr/>
                </a:tc>
              </a:tr>
              <a:tr h="4346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Nodes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246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128</a:t>
                      </a:r>
                    </a:p>
                  </a:txBody>
                  <a:tcPr/>
                </a:tc>
              </a:tr>
              <a:tr h="4346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Cores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1456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1024</a:t>
                      </a:r>
                    </a:p>
                  </a:txBody>
                  <a:tcPr/>
                </a:tc>
              </a:tr>
              <a:tr h="4346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Memory (GB)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2912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3120</a:t>
                      </a:r>
                    </a:p>
                  </a:txBody>
                  <a:tcPr/>
                </a:tc>
              </a:tr>
              <a:tr h="4346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SPECfp2006_rate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13111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20992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ECDF Storage - </a:t>
            </a:r>
            <a:r>
              <a:rPr lang="en-US" dirty="0" smtClean="0">
                <a:solidFill>
                  <a:srgbClr val="1F497D"/>
                </a:solidFill>
              </a:rPr>
              <a:t>Current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409" y="1600201"/>
            <a:ext cx="7394924" cy="3071562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Cluster storage: 160 TB, GPFS </a:t>
            </a:r>
          </a:p>
          <a:p>
            <a:pPr lvl="1">
              <a:buNone/>
            </a:pPr>
            <a:r>
              <a:rPr lang="en-US" dirty="0" smtClean="0"/>
              <a:t>– Previously not used by </a:t>
            </a:r>
            <a:r>
              <a:rPr lang="en-US" dirty="0" err="1" smtClean="0"/>
              <a:t>GridPP</a:t>
            </a:r>
            <a:r>
              <a:rPr lang="en-US" dirty="0" smtClean="0"/>
              <a:t> (except for </a:t>
            </a:r>
            <a:r>
              <a:rPr lang="en-US" dirty="0" err="1" smtClean="0"/>
              <a:t>homedirs</a:t>
            </a:r>
            <a:r>
              <a:rPr lang="en-US" dirty="0" smtClean="0"/>
              <a:t> and software areas (for which it is not the best anyway))</a:t>
            </a:r>
          </a:p>
          <a:p>
            <a:pPr lvl="1"/>
            <a:r>
              <a:rPr lang="en-US" dirty="0" smtClean="0"/>
              <a:t>Now 10 TB available to </a:t>
            </a:r>
            <a:r>
              <a:rPr lang="en-US" dirty="0" err="1" smtClean="0"/>
              <a:t>GridPP</a:t>
            </a:r>
            <a:r>
              <a:rPr lang="en-US" dirty="0" smtClean="0"/>
              <a:t> via </a:t>
            </a:r>
            <a:r>
              <a:rPr lang="en-US" dirty="0" err="1" smtClean="0"/>
              <a:t>StoRM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1F497D"/>
                </a:solidFill>
              </a:rPr>
              <a:t>Main </a:t>
            </a:r>
            <a:r>
              <a:rPr lang="en-US" dirty="0" err="1" smtClean="0">
                <a:solidFill>
                  <a:srgbClr val="1F497D"/>
                </a:solidFill>
              </a:rPr>
              <a:t>GridPP</a:t>
            </a:r>
            <a:r>
              <a:rPr lang="en-US" dirty="0" smtClean="0">
                <a:solidFill>
                  <a:srgbClr val="1F497D"/>
                </a:solidFill>
              </a:rPr>
              <a:t> Storage 30 TB: </a:t>
            </a:r>
          </a:p>
          <a:p>
            <a:pPr lvl="1"/>
            <a:r>
              <a:rPr lang="en-US" dirty="0" smtClean="0"/>
              <a:t>	“Standard” DPM + Pool Servers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June-10 Hepsysman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8BA5A-9FE7-F646-9637-72EF91A200B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083"/>
            <a:ext cx="8229600" cy="1143000"/>
          </a:xfrm>
        </p:spPr>
        <p:txBody>
          <a:bodyPr/>
          <a:lstStyle/>
          <a:p>
            <a:r>
              <a:rPr lang="en-US" dirty="0" smtClean="0"/>
              <a:t>Storage - </a:t>
            </a:r>
            <a:r>
              <a:rPr lang="en-US" dirty="0" smtClean="0">
                <a:solidFill>
                  <a:schemeClr val="accent4"/>
                </a:solidFill>
              </a:rPr>
              <a:t>Future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19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Cluster – Integrating with existing GPFS setup </a:t>
            </a:r>
          </a:p>
          <a:p>
            <a:r>
              <a:rPr lang="en-US" dirty="0" smtClean="0"/>
              <a:t>IBM DS5100 storage platform</a:t>
            </a:r>
          </a:p>
          <a:p>
            <a:r>
              <a:rPr lang="en-US" dirty="0" smtClean="0"/>
              <a:t>15k RPM 300GB FC drives</a:t>
            </a:r>
          </a:p>
          <a:p>
            <a:r>
              <a:rPr lang="en-US" dirty="0" smtClean="0"/>
              <a:t>Metadata on </a:t>
            </a:r>
            <a:r>
              <a:rPr lang="en-US" dirty="0" err="1" smtClean="0"/>
              <a:t>SSDs</a:t>
            </a:r>
            <a:endParaRPr lang="en-US" dirty="0" smtClean="0"/>
          </a:p>
          <a:p>
            <a:r>
              <a:rPr lang="en-US" dirty="0" smtClean="0"/>
              <a:t>4x IBM X3650 M3 servers, 48GB RAM, 10GE</a:t>
            </a:r>
          </a:p>
          <a:p>
            <a:pPr>
              <a:buNone/>
            </a:pPr>
            <a:r>
              <a:rPr lang="en-US" dirty="0" err="1" smtClean="0">
                <a:solidFill>
                  <a:srgbClr val="1F497D"/>
                </a:solidFill>
              </a:rPr>
              <a:t>GridPP</a:t>
            </a:r>
            <a:r>
              <a:rPr lang="en-US" dirty="0" smtClean="0">
                <a:solidFill>
                  <a:srgbClr val="1F497D"/>
                </a:solidFill>
              </a:rPr>
              <a:t> Bulk Storage</a:t>
            </a:r>
          </a:p>
          <a:p>
            <a:r>
              <a:rPr lang="en-US" dirty="0" smtClean="0"/>
              <a:t>3 * (Dell R610 + 3 * MD1200) =~ 150 TB </a:t>
            </a:r>
          </a:p>
          <a:p>
            <a:r>
              <a:rPr lang="en-US" dirty="0" smtClean="0"/>
              <a:t>Probably also GPFS – through Storm</a:t>
            </a:r>
          </a:p>
          <a:p>
            <a:r>
              <a:rPr lang="en-US" dirty="0" smtClean="0"/>
              <a:t>Arriving today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June-10 Hepsysman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8BA5A-9FE7-F646-9637-72EF91A200B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Status :</a:t>
            </a:r>
            <a:r>
              <a:rPr lang="en-US" dirty="0" smtClean="0"/>
              <a:t> Improvements since last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1F497D"/>
                </a:solidFill>
              </a:rPr>
              <a:t>Last Year’s talk  (by Steve T): </a:t>
            </a:r>
          </a:p>
          <a:p>
            <a:pPr>
              <a:buFontTx/>
              <a:buChar char="-"/>
            </a:pPr>
            <a:r>
              <a:rPr lang="en-US" dirty="0" smtClean="0"/>
              <a:t>“Problems: Staffing...” (Sam/ </a:t>
            </a:r>
            <a:r>
              <a:rPr lang="en-US" dirty="0" err="1" smtClean="0"/>
              <a:t>Greig</a:t>
            </a:r>
            <a:r>
              <a:rPr lang="en-US" dirty="0" smtClean="0"/>
              <a:t> had left – Andy/I just started that month)</a:t>
            </a:r>
          </a:p>
          <a:p>
            <a:pPr>
              <a:buFontTx/>
              <a:buChar char="-"/>
            </a:pPr>
            <a:r>
              <a:rPr lang="en-US" dirty="0" smtClean="0"/>
              <a:t>Middleware: Many</a:t>
            </a:r>
            <a:r>
              <a:rPr lang="en-US" dirty="0" smtClean="0"/>
              <a:t> middleware </a:t>
            </a:r>
            <a:r>
              <a:rPr lang="en-US" dirty="0" smtClean="0"/>
              <a:t>nodes on SL3 (1/2 </a:t>
            </a:r>
            <a:r>
              <a:rPr lang="en-US" dirty="0" err="1" smtClean="0"/>
              <a:t>CEs</a:t>
            </a:r>
            <a:r>
              <a:rPr lang="en-US" dirty="0" smtClean="0"/>
              <a:t>, MON, UI, </a:t>
            </a:r>
            <a:r>
              <a:rPr lang="en-US" dirty="0" err="1" smtClean="0"/>
              <a:t>sBDII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“</a:t>
            </a:r>
            <a:r>
              <a:rPr lang="en-US" dirty="0" err="1" smtClean="0"/>
              <a:t>GridPP</a:t>
            </a:r>
            <a:r>
              <a:rPr lang="en-US" dirty="0" smtClean="0"/>
              <a:t> share reduced (no more funding)</a:t>
            </a:r>
            <a:r>
              <a:rPr lang="en-US" dirty="0" smtClean="0"/>
              <a:t>” -&gt; very few jobs running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June-10 Hepsysman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8BA5A-9FE7-F646-9637-72EF91A200B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78" y="1417638"/>
            <a:ext cx="8229600" cy="4525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b="1" dirty="0" smtClean="0"/>
              <a:t>Staffing:  </a:t>
            </a:r>
            <a:r>
              <a:rPr lang="en-US" sz="2400" dirty="0" smtClean="0"/>
              <a:t>Andy and I now</a:t>
            </a:r>
            <a:r>
              <a:rPr lang="en-US" sz="2400" dirty="0" smtClean="0"/>
              <a:t> (somewhat) established</a:t>
            </a:r>
            <a:r>
              <a:rPr lang="en-US" sz="24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b="1" dirty="0" smtClean="0"/>
              <a:t>Middleware Services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/>
              <a:t>New </a:t>
            </a:r>
            <a:r>
              <a:rPr lang="en-US" sz="2400" dirty="0" err="1" smtClean="0"/>
              <a:t>lcg</a:t>
            </a:r>
            <a:r>
              <a:rPr lang="en-US" sz="2400" dirty="0" smtClean="0"/>
              <a:t>-CE, </a:t>
            </a:r>
            <a:r>
              <a:rPr lang="en-US" sz="2400" dirty="0" err="1" smtClean="0"/>
              <a:t>StoRM</a:t>
            </a:r>
            <a:r>
              <a:rPr lang="en-US" sz="2400" dirty="0" smtClean="0"/>
              <a:t> SE and SL5 MON, BDII in place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/>
              <a:t>Cream-CE - SGE compatibility being validated - will replace the older </a:t>
            </a:r>
            <a:r>
              <a:rPr lang="en-US" sz="2400" dirty="0" err="1" smtClean="0"/>
              <a:t>lcg</a:t>
            </a:r>
            <a:r>
              <a:rPr lang="en-US" sz="2400" dirty="0" smtClean="0"/>
              <a:t>-CE host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 smtClean="0"/>
              <a:t>Good reliability: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b="1" dirty="0" smtClean="0"/>
              <a:t>ECDF </a:t>
            </a:r>
            <a:r>
              <a:rPr lang="en-US" sz="2400" b="1" dirty="0" err="1" smtClean="0"/>
              <a:t>utilisation</a:t>
            </a: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/>
              <a:t>Guaranteed fair-share for four years (fixed share not</a:t>
            </a:r>
            <a:r>
              <a:rPr lang="en-US" sz="2400" dirty="0" smtClean="0"/>
              <a:t> usage</a:t>
            </a:r>
            <a:r>
              <a:rPr lang="en-US" sz="2400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/>
              <a:t>Responds well to demand: </a:t>
            </a:r>
            <a:r>
              <a:rPr lang="en-US" sz="2400" dirty="0" err="1" smtClean="0"/>
              <a:t>e.g</a:t>
            </a:r>
            <a:r>
              <a:rPr lang="en-US" sz="2400" dirty="0" smtClean="0"/>
              <a:t> soaked up free cycles over Christmas to deliver</a:t>
            </a:r>
            <a:r>
              <a:rPr lang="en-US" sz="2400" dirty="0" smtClean="0"/>
              <a:t> </a:t>
            </a:r>
            <a:r>
              <a:rPr lang="en-US" sz="2400" dirty="0" smtClean="0"/>
              <a:t>~half the cluster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June-10 </a:t>
            </a:r>
            <a:r>
              <a:rPr lang="en-GB" dirty="0" err="1" smtClean="0"/>
              <a:t>Hepsysman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Wahid </a:t>
            </a:r>
            <a:r>
              <a:rPr lang="en-US" dirty="0" err="1" smtClean="0"/>
              <a:t>Bhimji</a:t>
            </a:r>
            <a:r>
              <a:rPr lang="en-US" dirty="0" smtClean="0"/>
              <a:t>  - ECDF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8BA5A-9FE7-F646-9637-72EF91A200B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90800" y="3640667"/>
          <a:ext cx="5116689" cy="7416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033295"/>
                <a:gridCol w="972880"/>
                <a:gridCol w="864032"/>
                <a:gridCol w="945035"/>
                <a:gridCol w="13014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Ops SAM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Q</a:t>
                      </a:r>
                      <a:r>
                        <a:rPr lang="en-US" sz="1600" baseline="0" dirty="0" smtClean="0"/>
                        <a:t>3 `09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</a:t>
                      </a:r>
                      <a:r>
                        <a:rPr lang="en-US" sz="1600" baseline="0" dirty="0" smtClean="0"/>
                        <a:t>4 `09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Q1 `10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Q2 `10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91%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93%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94%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98%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delivery improved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373489" cy="452596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We’re still small </a:t>
            </a:r>
            <a:r>
              <a:rPr lang="en-US" sz="2000" dirty="0" smtClean="0"/>
              <a:t>but</a:t>
            </a:r>
          </a:p>
          <a:p>
            <a:r>
              <a:rPr lang="en-US" sz="2000" dirty="0" smtClean="0"/>
              <a:t>Get &gt;</a:t>
            </a:r>
            <a:r>
              <a:rPr lang="en-US" sz="2000" dirty="0" smtClean="0"/>
              <a:t>100</a:t>
            </a:r>
            <a:r>
              <a:rPr lang="en-US" sz="2000" dirty="0" smtClean="0"/>
              <a:t>% “wall clock time” CPU utilization </a:t>
            </a:r>
          </a:p>
          <a:p>
            <a:pPr>
              <a:buNone/>
            </a:pPr>
            <a:r>
              <a:rPr lang="en-US" sz="2000" dirty="0" smtClean="0"/>
              <a:t>	(</a:t>
            </a:r>
            <a:r>
              <a:rPr lang="en-US" sz="2000" dirty="0" err="1" smtClean="0"/>
              <a:t>fairshare</a:t>
            </a:r>
            <a:r>
              <a:rPr lang="en-US" sz="2000" dirty="0" smtClean="0"/>
              <a:t> of big cluster allows us to get back at busy times the under utilization of quiet ones</a:t>
            </a:r>
            <a:r>
              <a:rPr lang="en-US" sz="2000" dirty="0" smtClean="0"/>
              <a:t>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June-10 </a:t>
            </a:r>
            <a:r>
              <a:rPr lang="en-GB" dirty="0" err="1" smtClean="0"/>
              <a:t>Hepsysman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Wahid Bhimji  - ECDF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8BA5A-9FE7-F646-9637-72EF91A200B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0689" y="1463675"/>
            <a:ext cx="6134101" cy="5257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5560</TotalTime>
  <Words>1290</Words>
  <Application>Microsoft Macintosh PowerPoint</Application>
  <PresentationFormat>On-screen Show (4:3)</PresentationFormat>
  <Paragraphs>202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Edinburgh (ECDF) Update</vt:lpstr>
      <vt:lpstr>Edinburgh Setup</vt:lpstr>
      <vt:lpstr>What is ECDF?</vt:lpstr>
      <vt:lpstr>ECDF Total Resources - Compute</vt:lpstr>
      <vt:lpstr>ECDF Storage - Current</vt:lpstr>
      <vt:lpstr>Storage - Future</vt:lpstr>
      <vt:lpstr>General Status : Improvements since last year</vt:lpstr>
      <vt:lpstr>Now</vt:lpstr>
      <vt:lpstr>So delivery improved</vt:lpstr>
      <vt:lpstr>And…</vt:lpstr>
      <vt:lpstr>StoRM/GPFS</vt:lpstr>
      <vt:lpstr>Not all there yet – issues</vt:lpstr>
      <vt:lpstr>CE issues</vt:lpstr>
      <vt:lpstr>Conclusions</vt:lpstr>
    </vt:vector>
  </TitlesOfParts>
  <Company>Edinburgh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SRM Monitoring</dc:title>
  <dc:creator>Wahid Bhimji</dc:creator>
  <cp:lastModifiedBy>Wahid Bhimji</cp:lastModifiedBy>
  <cp:revision>53</cp:revision>
  <dcterms:created xsi:type="dcterms:W3CDTF">2010-06-09T13:25:03Z</dcterms:created>
  <dcterms:modified xsi:type="dcterms:W3CDTF">2010-06-09T16:11:08Z</dcterms:modified>
</cp:coreProperties>
</file>