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2" r:id="rId6"/>
    <p:sldId id="263" r:id="rId7"/>
    <p:sldId id="259" r:id="rId8"/>
    <p:sldId id="265" r:id="rId9"/>
    <p:sldId id="266" r:id="rId10"/>
    <p:sldId id="264" r:id="rId11"/>
    <p:sldId id="267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86596" autoAdjust="0"/>
  </p:normalViewPr>
  <p:slideViewPr>
    <p:cSldViewPr>
      <p:cViewPr>
        <p:scale>
          <a:sx n="60" d="100"/>
          <a:sy n="60" d="100"/>
        </p:scale>
        <p:origin x="-15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18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8E244-E139-4746-94A1-2766631279BB}" type="datetimeFigureOut">
              <a:rPr lang="en-US" smtClean="0"/>
              <a:t>6/9/2010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AF850-8E8D-4D3A-AD4B-ED9E719341C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WinXP</a:t>
            </a:r>
            <a:r>
              <a:rPr lang="en-GB" dirty="0" smtClean="0"/>
              <a:t> still</a:t>
            </a:r>
          </a:p>
          <a:p>
            <a:r>
              <a:rPr lang="en-GB" dirty="0" smtClean="0"/>
              <a:t>Laptop</a:t>
            </a:r>
            <a:r>
              <a:rPr lang="en-GB" baseline="0" dirty="0" smtClean="0"/>
              <a:t> O/S mainly latest Fedora.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F850-8E8D-4D3A-AD4B-ED9E719341CA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State of the art.</a:t>
            </a:r>
          </a:p>
          <a:p>
            <a:r>
              <a:rPr lang="en-GB" dirty="0" smtClean="0"/>
              <a:t>APC racks – enclosed hot aisle</a:t>
            </a:r>
          </a:p>
          <a:p>
            <a:r>
              <a:rPr lang="en-GB" dirty="0" smtClean="0"/>
              <a:t>Whole</a:t>
            </a:r>
            <a:r>
              <a:rPr lang="en-GB" baseline="0" dirty="0" smtClean="0"/>
              <a:t> room is on UPS + generator</a:t>
            </a:r>
          </a:p>
          <a:p>
            <a:r>
              <a:rPr lang="en-GB" baseline="0" dirty="0" smtClean="0"/>
              <a:t>Excellent collaboration with CC.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F850-8E8D-4D3A-AD4B-ED9E719341CA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Total upgrade cost ~£22k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F850-8E8D-4D3A-AD4B-ED9E719341CA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Scratch:</a:t>
            </a:r>
            <a:r>
              <a:rPr lang="en-GB" baseline="0" dirty="0" smtClean="0"/>
              <a:t> </a:t>
            </a:r>
            <a:r>
              <a:rPr lang="en-GB" dirty="0" smtClean="0"/>
              <a:t>we have a 48-bay server full of 2TB disks used as local </a:t>
            </a:r>
            <a:r>
              <a:rPr lang="en-GB" dirty="0" err="1" smtClean="0"/>
              <a:t>nfs</a:t>
            </a:r>
            <a:r>
              <a:rPr lang="en-GB" dirty="0" smtClean="0"/>
              <a:t>-mounted scratch space. Apart from some problems running in the disks, it has been working fine. The configuration is a bit complicated because we couldn't get a single controller that can take 48 disks. So we have two ARC-1280 controllers, each making two RAID6 volumes of 10 disks + 2 hot spares giving 16TB per volume. (Could have gone for 24 disks per volume but we were worried about the rebuild time.) </a:t>
            </a:r>
            <a:br>
              <a:rPr lang="en-GB" dirty="0" smtClean="0"/>
            </a:br>
            <a:r>
              <a:rPr lang="en-GB" dirty="0" smtClean="0"/>
              <a:t>We then combine them into a single logical volume at the o/s level. </a:t>
            </a:r>
            <a:br>
              <a:rPr lang="en-GB" dirty="0" smtClean="0"/>
            </a:br>
            <a:r>
              <a:rPr lang="en-GB" dirty="0" smtClean="0"/>
              <a:t>For network we have bonded 2 </a:t>
            </a:r>
            <a:r>
              <a:rPr lang="en-GB" dirty="0" err="1" smtClean="0"/>
              <a:t>Gb</a:t>
            </a:r>
            <a:r>
              <a:rPr lang="en-GB" dirty="0" smtClean="0"/>
              <a:t> </a:t>
            </a:r>
            <a:r>
              <a:rPr lang="en-GB" dirty="0" err="1" smtClean="0"/>
              <a:t>ethernet</a:t>
            </a:r>
            <a:r>
              <a:rPr lang="en-GB" dirty="0" smtClean="0"/>
              <a:t> together. This is working ok on our local network where people are saving their data for desktop-based analysis, but I suspect you would need 10Gb for any significant number of worker nodes.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No problems with the large box other than that is </a:t>
            </a:r>
            <a:r>
              <a:rPr lang="en-GB" dirty="0" err="1" smtClean="0"/>
              <a:t>is</a:t>
            </a:r>
            <a:r>
              <a:rPr lang="en-GB" dirty="0" smtClean="0"/>
              <a:t> very heavy. We inserted the disks after putting it in the rack, but it still took 2 strong people. So not clear it is better than two 24-disk boxes unless it saves a lot of money and you are sure you can get the bandwidth.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F850-8E8D-4D3A-AD4B-ED9E719341CA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F850-8E8D-4D3A-AD4B-ED9E719341CA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Rsync</a:t>
            </a:r>
            <a:r>
              <a:rPr lang="en-GB" baseline="0" dirty="0" smtClean="0"/>
              <a:t> loses ZFS </a:t>
            </a:r>
            <a:r>
              <a:rPr lang="en-GB" baseline="0" dirty="0" err="1" smtClean="0"/>
              <a:t>ACLs</a:t>
            </a:r>
            <a:r>
              <a:rPr lang="en-GB" baseline="0" dirty="0" smtClean="0"/>
              <a:t>, but we don’t use them and it’s faster than </a:t>
            </a:r>
            <a:r>
              <a:rPr lang="en-GB" baseline="0" dirty="0" err="1" smtClean="0"/>
              <a:t>zfs</a:t>
            </a:r>
            <a:r>
              <a:rPr lang="en-GB" baseline="0" dirty="0" smtClean="0"/>
              <a:t> send/receive.</a:t>
            </a:r>
          </a:p>
          <a:p>
            <a:r>
              <a:rPr lang="en-GB" baseline="0" dirty="0" smtClean="0"/>
              <a:t>ARC cache memory problems was </a:t>
            </a:r>
            <a:r>
              <a:rPr lang="en-GB" baseline="0" dirty="0" err="1" smtClean="0"/>
              <a:t>DoSing</a:t>
            </a:r>
            <a:r>
              <a:rPr lang="en-GB" baseline="0" dirty="0" smtClean="0"/>
              <a:t> system – upgraded s/w, reduced memory it is allowed to gobble up and planning to increase memory.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F850-8E8D-4D3A-AD4B-ED9E719341CA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do we do that is unique? </a:t>
            </a:r>
          </a:p>
          <a:p>
            <a:r>
              <a:rPr lang="en-GB" dirty="0" smtClean="0"/>
              <a:t>Looks</a:t>
            </a:r>
            <a:r>
              <a:rPr lang="en-GB" baseline="0" dirty="0" smtClean="0"/>
              <a:t> like Grid (although that could change in next few years as CS just got into HPC), </a:t>
            </a:r>
          </a:p>
          <a:p>
            <a:r>
              <a:rPr lang="en-GB" dirty="0" smtClean="0"/>
              <a:t>Linux desktop/laptop (maybe as a department rather than a group)</a:t>
            </a:r>
          </a:p>
          <a:p>
            <a:r>
              <a:rPr lang="en-GB" dirty="0" smtClean="0"/>
              <a:t>And high level of specialised user support, which maybe we just can’t afford any more.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F850-8E8D-4D3A-AD4B-ED9E719341CA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629400"/>
            <a:ext cx="2133600" cy="212725"/>
          </a:xfrm>
        </p:spPr>
        <p:txBody>
          <a:bodyPr/>
          <a:lstStyle/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12725"/>
          </a:xfrm>
        </p:spPr>
        <p:txBody>
          <a:bodyPr/>
          <a:lstStyle/>
          <a:p>
            <a:r>
              <a:rPr lang="en-GB" smtClean="0"/>
              <a:t>RHUL site report - Simon George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629400"/>
            <a:ext cx="2133600" cy="2127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RHUL site report - Simon George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RHUL site report - Simon George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RHUL site report - Simon George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RHUL site report - Simon George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RHUL site report - Simon George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RHUL site report - Simon George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RHUL site report - Simon George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RHUL site report - Simon George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RHUL site report - Simon George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RHUL site report - Simon George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6294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RHUL site report - Simon George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6294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Royal Holloway site report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Simon George</a:t>
            </a:r>
            <a:br>
              <a:rPr lang="en-GB" b="1" dirty="0" smtClean="0"/>
            </a:br>
            <a:endParaRPr lang="en-GB" b="1" dirty="0" smtClean="0"/>
          </a:p>
          <a:p>
            <a:r>
              <a:rPr lang="en-GB" dirty="0" smtClean="0"/>
              <a:t>HEPSYSMAN @ RAL 10-11 Jun 2010</a:t>
            </a:r>
          </a:p>
        </p:txBody>
      </p:sp>
      <p:pic>
        <p:nvPicPr>
          <p:cNvPr id="4" name="Picture 3" descr="RHULcolour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914400"/>
            <a:ext cx="2703576" cy="7955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Central Computing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In the light of:</a:t>
            </a:r>
          </a:p>
          <a:p>
            <a:pPr lvl="1"/>
            <a:r>
              <a:rPr lang="en-GB" dirty="0" smtClean="0"/>
              <a:t>Good experience of CC hosting our Tier2 cluster</a:t>
            </a:r>
          </a:p>
          <a:p>
            <a:pPr lvl="1"/>
            <a:r>
              <a:rPr lang="en-GB" dirty="0" smtClean="0"/>
              <a:t>CC having upped their game significantly in recent years</a:t>
            </a:r>
          </a:p>
          <a:p>
            <a:pPr lvl="1"/>
            <a:r>
              <a:rPr lang="en-GB" dirty="0" smtClean="0"/>
              <a:t>Reduction in funded HEP </a:t>
            </a:r>
            <a:r>
              <a:rPr lang="en-GB" dirty="0" err="1" smtClean="0"/>
              <a:t>sysman</a:t>
            </a:r>
            <a:r>
              <a:rPr lang="en-GB" dirty="0" smtClean="0"/>
              <a:t> effort</a:t>
            </a:r>
          </a:p>
          <a:p>
            <a:r>
              <a:rPr lang="en-GB" dirty="0" smtClean="0"/>
              <a:t>Review what can be done by CC</a:t>
            </a:r>
          </a:p>
          <a:p>
            <a:pPr lvl="1"/>
            <a:r>
              <a:rPr lang="en-GB" dirty="0" smtClean="0"/>
              <a:t>Benefit from their economies of scale</a:t>
            </a:r>
          </a:p>
          <a:p>
            <a:pPr lvl="1"/>
            <a:r>
              <a:rPr lang="en-GB" dirty="0" smtClean="0"/>
              <a:t>Reduce HEP </a:t>
            </a:r>
            <a:r>
              <a:rPr lang="en-GB" dirty="0" err="1" smtClean="0"/>
              <a:t>sysman</a:t>
            </a:r>
            <a:r>
              <a:rPr lang="en-GB" dirty="0" smtClean="0"/>
              <a:t> effort</a:t>
            </a:r>
          </a:p>
          <a:p>
            <a:pPr lvl="1"/>
            <a:r>
              <a:rPr lang="en-GB" dirty="0" smtClean="0"/>
              <a:t>Refocus on what we do that is unique</a:t>
            </a:r>
          </a:p>
          <a:p>
            <a:pPr lvl="1"/>
            <a:r>
              <a:rPr lang="en-GB" dirty="0" smtClean="0"/>
              <a:t>Maybe increase equipment/consumables costs</a:t>
            </a:r>
          </a:p>
          <a:p>
            <a:r>
              <a:rPr lang="en-GB" dirty="0" smtClean="0"/>
              <a:t>Examples: RHEL5 </a:t>
            </a:r>
            <a:r>
              <a:rPr lang="en-GB" dirty="0" err="1" smtClean="0"/>
              <a:t>VMs</a:t>
            </a:r>
            <a:r>
              <a:rPr lang="en-GB" dirty="0" smtClean="0"/>
              <a:t>, NAS, virtual desktops, backups</a:t>
            </a:r>
            <a:endParaRPr lang="en-GB" dirty="0" smtClean="0"/>
          </a:p>
          <a:p>
            <a:r>
              <a:rPr lang="en-GB" dirty="0" smtClean="0"/>
              <a:t>So far </a:t>
            </a:r>
          </a:p>
          <a:p>
            <a:pPr lvl="1"/>
            <a:r>
              <a:rPr lang="en-GB" dirty="0" smtClean="0"/>
              <a:t>just migrating services that are replicated centrally</a:t>
            </a:r>
          </a:p>
          <a:p>
            <a:pPr lvl="1"/>
            <a:r>
              <a:rPr lang="en-GB" dirty="0" smtClean="0"/>
              <a:t>E.g. </a:t>
            </a:r>
            <a:r>
              <a:rPr lang="en-GB" dirty="0" smtClean="0"/>
              <a:t>e</a:t>
            </a:r>
            <a:r>
              <a:rPr lang="en-GB" dirty="0" smtClean="0"/>
              <a:t>mail &amp; DNS</a:t>
            </a:r>
          </a:p>
          <a:p>
            <a:pPr lvl="1"/>
            <a:r>
              <a:rPr lang="en-GB" dirty="0" smtClean="0"/>
              <a:t>Hope to start tests with </a:t>
            </a:r>
            <a:r>
              <a:rPr lang="en-GB" dirty="0" err="1" smtClean="0"/>
              <a:t>VMs</a:t>
            </a:r>
            <a:r>
              <a:rPr lang="en-GB" dirty="0" smtClean="0"/>
              <a:t> and NAS soon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RHUL site report - Simon George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Forthcoming procurements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RHUL site report - Simon George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648200" y="1905000"/>
            <a:ext cx="4495800" cy="3886200"/>
            <a:chOff x="1295400" y="1143000"/>
            <a:chExt cx="6400800" cy="4876800"/>
          </a:xfrm>
        </p:grpSpPr>
        <p:pic>
          <p:nvPicPr>
            <p:cNvPr id="7" name="Picture 6" descr="gridstats.png"/>
            <p:cNvPicPr>
              <a:picLocks noChangeAspect="1"/>
            </p:cNvPicPr>
            <p:nvPr/>
          </p:nvPicPr>
          <p:blipFill>
            <a:blip r:embed="rId2" cstate="print"/>
            <a:srcRect l="5208" t="8333" r="7292" b="2778"/>
            <a:stretch>
              <a:fillRect/>
            </a:stretch>
          </p:blipFill>
          <p:spPr>
            <a:xfrm>
              <a:off x="1295400" y="1143000"/>
              <a:ext cx="6400800" cy="4876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31210" y="1525494"/>
              <a:ext cx="1763959" cy="385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(Tier2)</a:t>
              </a:r>
              <a:endParaRPr lang="en-GB" sz="1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31212" y="2047226"/>
              <a:ext cx="1469969" cy="385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(Tier3)</a:t>
              </a:r>
              <a:endParaRPr lang="en-GB" sz="1400" b="1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953000" cy="50292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Tier2: need to double HS06 by 2012 to meet </a:t>
            </a:r>
            <a:r>
              <a:rPr lang="en-GB" dirty="0" err="1" smtClean="0"/>
              <a:t>GridPP</a:t>
            </a:r>
            <a:r>
              <a:rPr lang="en-GB" dirty="0" smtClean="0"/>
              <a:t> pledge</a:t>
            </a:r>
          </a:p>
          <a:p>
            <a:r>
              <a:rPr lang="en-GB" dirty="0" smtClean="0"/>
              <a:t>Storage within pledge but will also increase to maintain balance with CPU</a:t>
            </a:r>
          </a:p>
          <a:p>
            <a:pPr lvl="1"/>
            <a:r>
              <a:rPr lang="en-GB" dirty="0" smtClean="0"/>
              <a:t>Target ratio ~10 HS06/TB</a:t>
            </a:r>
          </a:p>
          <a:p>
            <a:r>
              <a:rPr lang="en-GB" dirty="0" smtClean="0"/>
              <a:t>First round later this year – focus on CPU</a:t>
            </a:r>
          </a:p>
          <a:p>
            <a:r>
              <a:rPr lang="en-GB" dirty="0" smtClean="0"/>
              <a:t>Anyone using the ATLAS/Dell deal? </a:t>
            </a:r>
          </a:p>
          <a:p>
            <a:pPr lvl="1"/>
            <a:r>
              <a:rPr lang="en-GB" dirty="0" smtClean="0"/>
              <a:t>How good are the prices?</a:t>
            </a:r>
          </a:p>
          <a:p>
            <a:r>
              <a:rPr lang="en-GB" dirty="0" smtClean="0"/>
              <a:t>Push for 2 </a:t>
            </a:r>
            <a:r>
              <a:rPr lang="en-GB" dirty="0" err="1" smtClean="0"/>
              <a:t>Gb</a:t>
            </a:r>
            <a:r>
              <a:rPr lang="en-GB" dirty="0" smtClean="0"/>
              <a:t>/s network to LMN once we have 1 </a:t>
            </a:r>
            <a:r>
              <a:rPr lang="en-GB" dirty="0" err="1" smtClean="0"/>
              <a:t>Gb</a:t>
            </a:r>
            <a:r>
              <a:rPr lang="en-GB" dirty="0" smtClean="0"/>
              <a:t>/s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Trends: </a:t>
            </a:r>
          </a:p>
          <a:p>
            <a:pPr lvl="1"/>
            <a:r>
              <a:rPr lang="en-GB" dirty="0" smtClean="0"/>
              <a:t>Grid expansion continues, both Tier2 &amp; 3</a:t>
            </a:r>
          </a:p>
          <a:p>
            <a:pPr lvl="1"/>
            <a:r>
              <a:rPr lang="en-GB" dirty="0" smtClean="0"/>
              <a:t>Network link to LMN is still bottleneck for Tier2</a:t>
            </a:r>
            <a:endParaRPr lang="en-GB" dirty="0" smtClean="0"/>
          </a:p>
          <a:p>
            <a:pPr lvl="1"/>
            <a:r>
              <a:rPr lang="en-GB" dirty="0" smtClean="0"/>
              <a:t>Lost </a:t>
            </a:r>
            <a:r>
              <a:rPr lang="en-GB" dirty="0" smtClean="0"/>
              <a:t>support effort in grant =&gt; do less</a:t>
            </a:r>
          </a:p>
          <a:p>
            <a:pPr lvl="1"/>
            <a:r>
              <a:rPr lang="en-GB" dirty="0" smtClean="0"/>
              <a:t>Moving to </a:t>
            </a:r>
            <a:r>
              <a:rPr lang="en-GB" dirty="0" smtClean="0"/>
              <a:t>model where </a:t>
            </a:r>
            <a:r>
              <a:rPr lang="en-GB" dirty="0" smtClean="0"/>
              <a:t>computer centre provide services and hosting.</a:t>
            </a:r>
            <a:endParaRPr lang="en-GB" dirty="0" smtClean="0"/>
          </a:p>
          <a:p>
            <a:pPr lvl="1"/>
            <a:r>
              <a:rPr lang="en-GB" dirty="0" smtClean="0"/>
              <a:t>Emphasis </a:t>
            </a:r>
            <a:r>
              <a:rPr lang="en-GB" dirty="0" smtClean="0"/>
              <a:t>switching from local IT support to running Tier2/3 and managing </a:t>
            </a:r>
            <a:r>
              <a:rPr lang="en-GB" dirty="0" err="1" smtClean="0"/>
              <a:t>SLAs</a:t>
            </a:r>
            <a:r>
              <a:rPr lang="en-GB" dirty="0" smtClean="0"/>
              <a:t>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RHUL site report - Simon George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Staff &amp; basics</a:t>
            </a:r>
            <a:endParaRPr lang="en-GB" dirty="0" smtClean="0"/>
          </a:p>
          <a:p>
            <a:r>
              <a:rPr lang="en-GB" dirty="0" smtClean="0"/>
              <a:t>Tier2 relocation &amp; upgrade</a:t>
            </a:r>
          </a:p>
          <a:p>
            <a:r>
              <a:rPr lang="en-GB" dirty="0" smtClean="0"/>
              <a:t>Tier3 cluster upgrade</a:t>
            </a:r>
          </a:p>
          <a:p>
            <a:r>
              <a:rPr lang="en-GB" dirty="0" smtClean="0"/>
              <a:t>Local storage upgrade</a:t>
            </a:r>
          </a:p>
          <a:p>
            <a:r>
              <a:rPr lang="en-GB" dirty="0" smtClean="0"/>
              <a:t>CC services</a:t>
            </a:r>
          </a:p>
          <a:p>
            <a:r>
              <a:rPr lang="en-GB" dirty="0" smtClean="0"/>
              <a:t>Forthcoming </a:t>
            </a:r>
            <a:r>
              <a:rPr lang="en-GB" dirty="0" smtClean="0"/>
              <a:t>procurements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RHUL site report - Simon George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GB" dirty="0" smtClean="0"/>
              <a:t>Computing </a:t>
            </a:r>
            <a:r>
              <a:rPr lang="en-GB" dirty="0" smtClean="0"/>
              <a:t>staff &amp; basic portfolio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Diego Bellini (main </a:t>
            </a:r>
            <a:r>
              <a:rPr lang="en-GB" dirty="0" err="1" smtClean="0"/>
              <a:t>sysadmin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Leaving 2 July</a:t>
            </a:r>
          </a:p>
          <a:p>
            <a:r>
              <a:rPr lang="en-GB" dirty="0" smtClean="0"/>
              <a:t>Govind </a:t>
            </a:r>
            <a:r>
              <a:rPr lang="en-GB" dirty="0" err="1" smtClean="0"/>
              <a:t>Songara</a:t>
            </a:r>
            <a:r>
              <a:rPr lang="en-GB" dirty="0" smtClean="0"/>
              <a:t> </a:t>
            </a:r>
            <a:r>
              <a:rPr lang="en-GB" dirty="0" smtClean="0"/>
              <a:t>(</a:t>
            </a:r>
            <a:r>
              <a:rPr lang="en-GB" dirty="0" smtClean="0"/>
              <a:t>Grid site</a:t>
            </a:r>
            <a:r>
              <a:rPr lang="en-GB" dirty="0" smtClean="0"/>
              <a:t> </a:t>
            </a:r>
            <a:r>
              <a:rPr lang="en-GB" dirty="0" smtClean="0"/>
              <a:t>admin)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Simon George (local/Tier2 manager)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Barry Green (hardware &amp; general support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smtClean="0"/>
              <a:t>Maintaining usual local systems &amp; services</a:t>
            </a:r>
          </a:p>
          <a:p>
            <a:pPr lvl="1"/>
            <a:r>
              <a:rPr lang="en-GB" dirty="0" smtClean="0"/>
              <a:t>D</a:t>
            </a:r>
            <a:r>
              <a:rPr lang="en-GB" dirty="0" smtClean="0"/>
              <a:t>esktops (SLC5), laptops (Win/Mac/Linux), printers</a:t>
            </a:r>
          </a:p>
          <a:p>
            <a:pPr lvl="1"/>
            <a:r>
              <a:rPr lang="en-GB" dirty="0" smtClean="0"/>
              <a:t>Windows TS</a:t>
            </a:r>
          </a:p>
          <a:p>
            <a:pPr lvl="1"/>
            <a:r>
              <a:rPr lang="en-GB" dirty="0" smtClean="0"/>
              <a:t>Network and firewall, </a:t>
            </a:r>
            <a:r>
              <a:rPr lang="en-GB" dirty="0" err="1" smtClean="0"/>
              <a:t>Wifi</a:t>
            </a:r>
            <a:endParaRPr lang="en-GB" dirty="0" smtClean="0"/>
          </a:p>
          <a:p>
            <a:pPr lvl="1"/>
            <a:r>
              <a:rPr lang="en-GB" dirty="0" err="1" smtClean="0"/>
              <a:t>Nagios</a:t>
            </a:r>
            <a:r>
              <a:rPr lang="en-GB" dirty="0" smtClean="0"/>
              <a:t>, DHCP/PXE/</a:t>
            </a:r>
            <a:r>
              <a:rPr lang="en-GB" dirty="0" err="1" smtClean="0"/>
              <a:t>kickstart</a:t>
            </a:r>
            <a:r>
              <a:rPr lang="en-GB" dirty="0" smtClean="0"/>
              <a:t>, DNS</a:t>
            </a:r>
            <a:r>
              <a:rPr lang="en-GB" dirty="0" smtClean="0"/>
              <a:t>, email</a:t>
            </a:r>
            <a:endParaRPr lang="en-GB" dirty="0" smtClean="0"/>
          </a:p>
          <a:p>
            <a:pPr lvl="1"/>
            <a:r>
              <a:rPr lang="en-GB" dirty="0" err="1" smtClean="0"/>
              <a:t>TWiki</a:t>
            </a:r>
            <a:r>
              <a:rPr lang="en-GB" dirty="0" smtClean="0"/>
              <a:t>, web, SVN, </a:t>
            </a:r>
            <a:r>
              <a:rPr lang="en-GB" dirty="0" err="1" smtClean="0"/>
              <a:t>elog</a:t>
            </a:r>
            <a:r>
              <a:rPr lang="en-GB" dirty="0" smtClean="0"/>
              <a:t>, etc.</a:t>
            </a:r>
          </a:p>
          <a:p>
            <a:pPr lvl="1"/>
            <a:r>
              <a:rPr lang="en-GB" dirty="0" smtClean="0"/>
              <a:t>Videoconference suite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RHUL site report - Simon George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GB" dirty="0" smtClean="0"/>
              <a:t>Tier2 cluster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3810000" cy="5943600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Govind</a:t>
            </a:r>
            <a:r>
              <a:rPr lang="en-GB" dirty="0" smtClean="0"/>
              <a:t> </a:t>
            </a:r>
            <a:r>
              <a:rPr lang="en-GB" dirty="0" err="1" smtClean="0"/>
              <a:t>Songara</a:t>
            </a:r>
            <a:r>
              <a:rPr lang="en-GB" dirty="0" smtClean="0"/>
              <a:t>, Duncan Rand (LG tech </a:t>
            </a:r>
            <a:r>
              <a:rPr lang="en-GB" dirty="0" err="1" smtClean="0"/>
              <a:t>coord</a:t>
            </a:r>
            <a:r>
              <a:rPr lang="en-GB" dirty="0" smtClean="0"/>
              <a:t>)</a:t>
            </a:r>
          </a:p>
          <a:p>
            <a:r>
              <a:rPr lang="en-GB" dirty="0" smtClean="0"/>
              <a:t>Feb10 – successful relocation from IC to RHUL machine room</a:t>
            </a:r>
          </a:p>
          <a:p>
            <a:pPr lvl="1"/>
            <a:r>
              <a:rPr lang="en-GB" dirty="0" smtClean="0"/>
              <a:t>I</a:t>
            </a:r>
            <a:r>
              <a:rPr lang="en-GB" dirty="0" smtClean="0"/>
              <a:t>nstalled in new APC racks</a:t>
            </a:r>
            <a:endParaRPr lang="en-GB" dirty="0" smtClean="0"/>
          </a:p>
          <a:p>
            <a:r>
              <a:rPr lang="en-GB" dirty="0" smtClean="0"/>
              <a:t>U</a:t>
            </a:r>
            <a:r>
              <a:rPr lang="en-GB" dirty="0" smtClean="0"/>
              <a:t>pgraded to SL5 and BCM</a:t>
            </a:r>
          </a:p>
          <a:p>
            <a:r>
              <a:rPr lang="en-GB" dirty="0" smtClean="0"/>
              <a:t>Completely </a:t>
            </a:r>
            <a:r>
              <a:rPr lang="en-GB" dirty="0" smtClean="0"/>
              <a:t>reinstalled </a:t>
            </a:r>
            <a:r>
              <a:rPr lang="en-GB" dirty="0" smtClean="0"/>
              <a:t>gLite3.2 WN, SE, DPM</a:t>
            </a:r>
          </a:p>
          <a:p>
            <a:pPr lvl="1"/>
            <a:r>
              <a:rPr lang="en-GB" dirty="0" smtClean="0"/>
              <a:t>Kept old SL4 CE </a:t>
            </a:r>
          </a:p>
          <a:p>
            <a:r>
              <a:rPr lang="en-GB" dirty="0" smtClean="0"/>
              <a:t>Now back up and testing/running for main </a:t>
            </a:r>
            <a:r>
              <a:rPr lang="en-GB" dirty="0" err="1" smtClean="0"/>
              <a:t>VOs</a:t>
            </a:r>
            <a:r>
              <a:rPr lang="en-GB" dirty="0" smtClean="0"/>
              <a:t>.</a:t>
            </a:r>
          </a:p>
          <a:p>
            <a:r>
              <a:rPr lang="en-GB" dirty="0" smtClean="0"/>
              <a:t>It took much longer than anticipated to build the site back up from scratch, but it was a good learning experience.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886200" y="4419600"/>
            <a:ext cx="5257800" cy="205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200" dirty="0" smtClean="0"/>
              <a:t>Total CPU: 7.9 </a:t>
            </a:r>
            <a:r>
              <a:rPr lang="en-GB" sz="2200" dirty="0" smtClean="0"/>
              <a:t>HS06 x 400 cores = 3160 </a:t>
            </a:r>
            <a:r>
              <a:rPr lang="en-GB" sz="2200" dirty="0" smtClean="0"/>
              <a:t>HS06</a:t>
            </a:r>
            <a:endParaRPr lang="en-GB" sz="2200" dirty="0" smtClean="0"/>
          </a:p>
          <a:p>
            <a:pPr>
              <a:buNone/>
            </a:pPr>
            <a:r>
              <a:rPr lang="en-GB" sz="2200" dirty="0" smtClean="0"/>
              <a:t>Total storage: ~21 </a:t>
            </a:r>
            <a:r>
              <a:rPr lang="en-GB" sz="2200" dirty="0" smtClean="0"/>
              <a:t>TB x 14 servers = ~294 </a:t>
            </a:r>
            <a:r>
              <a:rPr lang="en-GB" sz="2200" dirty="0" smtClean="0"/>
              <a:t>TB  </a:t>
            </a:r>
            <a:endParaRPr lang="en-GB" sz="2200" dirty="0" smtClean="0"/>
          </a:p>
          <a:p>
            <a:pPr>
              <a:buNone/>
            </a:pPr>
            <a:r>
              <a:rPr lang="en-GB" sz="2200" dirty="0" smtClean="0"/>
              <a:t>Ratio HS06/TB ~11</a:t>
            </a:r>
          </a:p>
          <a:p>
            <a:pPr>
              <a:buNone/>
            </a:pPr>
            <a:r>
              <a:rPr lang="en-GB" sz="2200" dirty="0" smtClean="0"/>
              <a:t>WN network: 2Gb/s bonded per 8 cores</a:t>
            </a:r>
          </a:p>
          <a:p>
            <a:pPr>
              <a:buNone/>
            </a:pPr>
            <a:r>
              <a:rPr lang="en-GB" sz="2200" dirty="0" smtClean="0"/>
              <a:t>Storage network: 4Gb/s </a:t>
            </a:r>
            <a:r>
              <a:rPr lang="en-GB" sz="2200" dirty="0" smtClean="0"/>
              <a:t>bonded per </a:t>
            </a:r>
            <a:r>
              <a:rPr lang="en-GB" sz="2200" dirty="0" smtClean="0"/>
              <a:t>server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RHUL site report - Simon George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Newton in Huntersdale 2010-04-23 17.38.03.jpg"/>
          <p:cNvPicPr>
            <a:picLocks noChangeAspect="1"/>
          </p:cNvPicPr>
          <p:nvPr/>
        </p:nvPicPr>
        <p:blipFill>
          <a:blip r:embed="rId3" cstate="print">
            <a:lum bright="-20000" contrast="-20000"/>
          </a:blip>
          <a:srcRect l="833" t="11111" r="4167" b="7778"/>
          <a:stretch>
            <a:fillRect/>
          </a:stretch>
        </p:blipFill>
        <p:spPr>
          <a:xfrm>
            <a:off x="3810000" y="914400"/>
            <a:ext cx="5334000" cy="341563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5263" t="4781" r="8772" b="5976"/>
          <a:stretch>
            <a:fillRect/>
          </a:stretch>
        </p:blipFill>
        <p:spPr bwMode="auto">
          <a:xfrm>
            <a:off x="8343900" y="0"/>
            <a:ext cx="800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GB" dirty="0" smtClean="0"/>
              <a:t>Tier2 network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124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Bad news: sharing 1Gb/s network with college</a:t>
            </a:r>
          </a:p>
          <a:p>
            <a:r>
              <a:rPr lang="en-GB" dirty="0" smtClean="0"/>
              <a:t>Dedicated 1Gb/s line still not provided</a:t>
            </a:r>
          </a:p>
          <a:p>
            <a:r>
              <a:rPr lang="en-GB" dirty="0" smtClean="0"/>
              <a:t>Long chain of request (includes LMN, BT)</a:t>
            </a:r>
          </a:p>
          <a:p>
            <a:r>
              <a:rPr lang="en-GB" dirty="0" smtClean="0"/>
              <a:t>Delayed by road digging problems</a:t>
            </a:r>
          </a:p>
          <a:p>
            <a:r>
              <a:rPr lang="en-GB" dirty="0" smtClean="0"/>
              <a:t>Hoping to get temporary additional connection through existing fibre.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RHUL site report - Simon George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grid_fw-09-06-10-hourly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4267200"/>
            <a:ext cx="5686425" cy="2209800"/>
          </a:xfrm>
          <a:prstGeom prst="rect">
            <a:avLst/>
          </a:prstGeom>
        </p:spPr>
      </p:pic>
      <p:sp>
        <p:nvSpPr>
          <p:cNvPr id="8" name="Line Callout 1 7"/>
          <p:cNvSpPr/>
          <p:nvPr/>
        </p:nvSpPr>
        <p:spPr>
          <a:xfrm>
            <a:off x="7696200" y="5029200"/>
            <a:ext cx="1295400" cy="626701"/>
          </a:xfrm>
          <a:prstGeom prst="borderCallout1">
            <a:avLst>
              <a:gd name="adj1" fmla="val 49350"/>
              <a:gd name="adj2" fmla="val -97"/>
              <a:gd name="adj3" fmla="val -42178"/>
              <a:gd name="adj4" fmla="val -59509"/>
            </a:avLst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en-GB" dirty="0" smtClean="0"/>
              <a:t>Capped at 300 Mb/s</a:t>
            </a:r>
            <a:endParaRPr lang="en-GB" dirty="0"/>
          </a:p>
        </p:txBody>
      </p:sp>
      <p:sp>
        <p:nvSpPr>
          <p:cNvPr id="9" name="Line Callout 1 8"/>
          <p:cNvSpPr/>
          <p:nvPr/>
        </p:nvSpPr>
        <p:spPr>
          <a:xfrm>
            <a:off x="228600" y="4295002"/>
            <a:ext cx="1295400" cy="1180699"/>
          </a:xfrm>
          <a:prstGeom prst="borderCallout1">
            <a:avLst>
              <a:gd name="adj1" fmla="val 49350"/>
              <a:gd name="adj2" fmla="val 98726"/>
              <a:gd name="adj3" fmla="val 62388"/>
              <a:gd name="adj4" fmla="val 251079"/>
            </a:avLst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en-GB" dirty="0" smtClean="0"/>
              <a:t>Atlas transfers running  at ~200 Mb/s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GB" dirty="0" smtClean="0"/>
              <a:t>Tier3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RHUL site report - Simon George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7620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762000"/>
            <a:ext cx="3962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Govind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Songara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Diego Bellini, Barry Green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000" dirty="0" smtClean="0"/>
              <a:t>Old Tier2 cluster circa 2004: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/>
              <a:t>75 nodes x 2 P4 Xeon 3GHz, 2 GB RAM  (4.17 HS06)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/>
              <a:t>Upgraded 40 nodes: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/>
              <a:t>AMD </a:t>
            </a:r>
            <a:r>
              <a:rPr lang="en-GB" sz="2000" dirty="0" err="1" smtClean="0"/>
              <a:t>Phenom</a:t>
            </a:r>
            <a:r>
              <a:rPr lang="en-GB" sz="2000" dirty="0" smtClean="0"/>
              <a:t> II 955 </a:t>
            </a:r>
            <a:r>
              <a:rPr lang="en-GB" sz="2000" dirty="0" smtClean="0"/>
              <a:t>3.2GHz, (4 core) + 8GB RAM, to fit inside current power &amp; heat constraints.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000" dirty="0" err="1" smtClean="0"/>
              <a:t>WNs</a:t>
            </a:r>
            <a:r>
              <a:rPr lang="en-GB" sz="2000" dirty="0" smtClean="0"/>
              <a:t> built by academics!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/>
              <a:t>from our detailed instructions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/>
              <a:t>~4 man 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use: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baseline="0" dirty="0" smtClean="0"/>
              <a:t>Atlas analysis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/>
              <a:t>Accelerator simulations (MPI)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Rapid deployment using our standard workstation </a:t>
            </a:r>
            <a:r>
              <a:rPr lang="en-GB" sz="2000" dirty="0" smtClean="0"/>
              <a:t>PXE/</a:t>
            </a:r>
            <a:r>
              <a:rPr lang="en-GB" sz="2000" dirty="0" err="1" smtClean="0"/>
              <a:t>kickstart</a:t>
            </a:r>
            <a:r>
              <a:rPr lang="en-GB" sz="2000" dirty="0" smtClean="0"/>
              <a:t> install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Torque/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maui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Next: MPI, cobbler/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cfengine</a:t>
            </a:r>
            <a:r>
              <a:rPr lang="en-GB" sz="2000" dirty="0" smtClean="0"/>
              <a:t>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4038600" y="4724400"/>
            <a:ext cx="51054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CPU: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13.25 HS06 x 160 cores =  2120 HS06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200" dirty="0" smtClean="0"/>
              <a:t>(was 625)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storage: 60 TB scratch via NFS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GB" dirty="0" smtClean="0"/>
              <a:t>Local storage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</a:t>
            </a:r>
            <a:r>
              <a:rPr lang="en-GB" dirty="0" smtClean="0"/>
              <a:t>o </a:t>
            </a:r>
            <a:r>
              <a:rPr lang="en-GB" dirty="0" smtClean="0"/>
              <a:t>meet demands of local ATLAS analysis and expanding accelerator group</a:t>
            </a:r>
          </a:p>
          <a:p>
            <a:r>
              <a:rPr lang="en-GB" b="1" dirty="0" smtClean="0"/>
              <a:t>Scratch server</a:t>
            </a:r>
          </a:p>
          <a:p>
            <a:pPr lvl="1"/>
            <a:r>
              <a:rPr lang="en-GB" dirty="0" smtClean="0"/>
              <a:t>PC hardware, 48-slot server, 2TB disks </a:t>
            </a:r>
          </a:p>
          <a:p>
            <a:pPr lvl="1"/>
            <a:r>
              <a:rPr lang="en-GB" dirty="0" smtClean="0"/>
              <a:t>2x ARC1280</a:t>
            </a:r>
          </a:p>
          <a:p>
            <a:pPr lvl="1"/>
            <a:r>
              <a:rPr lang="en-GB" dirty="0" smtClean="0"/>
              <a:t>4xRAID6+8HS (lower rebuild times) =&gt; 64TB</a:t>
            </a:r>
          </a:p>
          <a:p>
            <a:pPr lvl="1"/>
            <a:r>
              <a:rPr lang="en-GB" dirty="0" smtClean="0"/>
              <a:t>Heavily run in (repeatedly fill and file system) to tease out ~10 dodgy disks</a:t>
            </a:r>
            <a:endParaRPr lang="en-GB" dirty="0" smtClean="0"/>
          </a:p>
          <a:p>
            <a:pPr lvl="1"/>
            <a:r>
              <a:rPr lang="en-GB" dirty="0" smtClean="0"/>
              <a:t>Linux SLC5, XFS</a:t>
            </a:r>
          </a:p>
          <a:p>
            <a:pPr lvl="1"/>
            <a:r>
              <a:rPr lang="en-GB" dirty="0" smtClean="0"/>
              <a:t>NFSv3</a:t>
            </a:r>
            <a:r>
              <a:rPr lang="en-GB" dirty="0" smtClean="0"/>
              <a:t>, </a:t>
            </a:r>
            <a:r>
              <a:rPr lang="en-GB" dirty="0" smtClean="0"/>
              <a:t>bonded 2Gb/s </a:t>
            </a:r>
            <a:r>
              <a:rPr lang="en-GB" dirty="0" err="1" smtClean="0"/>
              <a:t>ethernet</a:t>
            </a:r>
            <a:endParaRPr lang="en-GB" dirty="0" smtClean="0"/>
          </a:p>
          <a:p>
            <a:pPr lvl="1"/>
            <a:r>
              <a:rPr lang="en-GB" dirty="0" smtClean="0"/>
              <a:t>~60 clients including 40 Tier3 </a:t>
            </a:r>
            <a:r>
              <a:rPr lang="en-GB" dirty="0" err="1" smtClean="0"/>
              <a:t>WNs</a:t>
            </a:r>
            <a:endParaRPr lang="en-GB" dirty="0" smtClean="0"/>
          </a:p>
          <a:p>
            <a:r>
              <a:rPr lang="en-GB" b="1" dirty="0" smtClean="0"/>
              <a:t>‘</a:t>
            </a:r>
            <a:r>
              <a:rPr lang="en-GB" b="1" dirty="0" smtClean="0"/>
              <a:t>Home’ file space with </a:t>
            </a:r>
            <a:r>
              <a:rPr lang="en-GB" b="1" dirty="0" smtClean="0"/>
              <a:t>backups</a:t>
            </a:r>
          </a:p>
          <a:p>
            <a:pPr lvl="1"/>
            <a:r>
              <a:rPr lang="en-GB" dirty="0" smtClean="0"/>
              <a:t>T</a:t>
            </a:r>
            <a:r>
              <a:rPr lang="en-GB" dirty="0" smtClean="0"/>
              <a:t>o replace old sun E450 ~100 GB  and LTO2 20-tape library </a:t>
            </a:r>
            <a:br>
              <a:rPr lang="en-GB" dirty="0" smtClean="0"/>
            </a:br>
            <a:r>
              <a:rPr lang="en-GB" dirty="0" smtClean="0"/>
              <a:t>with ~12 TB + off-site backups</a:t>
            </a:r>
          </a:p>
          <a:p>
            <a:pPr lvl="1"/>
            <a:r>
              <a:rPr lang="en-GB" dirty="0" smtClean="0"/>
              <a:t>PC hardware (like Tier2 storage)</a:t>
            </a:r>
            <a:endParaRPr lang="en-GB" dirty="0" smtClean="0"/>
          </a:p>
          <a:p>
            <a:pPr lvl="1"/>
            <a:r>
              <a:rPr lang="en-GB" dirty="0" smtClean="0"/>
              <a:t>Solaris 10, </a:t>
            </a:r>
            <a:r>
              <a:rPr lang="en-GB" dirty="0" smtClean="0"/>
              <a:t>ZFS, software support contract</a:t>
            </a:r>
          </a:p>
          <a:p>
            <a:pPr lvl="1"/>
            <a:r>
              <a:rPr lang="en-GB" dirty="0" smtClean="0"/>
              <a:t>NFSv3, bonded 2Gb/s </a:t>
            </a:r>
            <a:r>
              <a:rPr lang="en-GB" dirty="0" err="1" smtClean="0"/>
              <a:t>ethernet</a:t>
            </a:r>
            <a:endParaRPr lang="en-GB" dirty="0" smtClean="0"/>
          </a:p>
          <a:p>
            <a:pPr lvl="1"/>
            <a:r>
              <a:rPr lang="en-GB" dirty="0" smtClean="0"/>
              <a:t>Backup to CC </a:t>
            </a:r>
            <a:r>
              <a:rPr lang="en-GB" dirty="0" smtClean="0"/>
              <a:t>system</a:t>
            </a:r>
          </a:p>
          <a:p>
            <a:pPr lvl="1"/>
            <a:r>
              <a:rPr lang="en-GB" dirty="0" smtClean="0"/>
              <a:t>Problems encountered:</a:t>
            </a:r>
          </a:p>
          <a:p>
            <a:pPr lvl="2"/>
            <a:r>
              <a:rPr lang="en-GB" dirty="0" smtClean="0"/>
              <a:t>HP protector: won’t visit nested file systems – see later</a:t>
            </a:r>
          </a:p>
          <a:p>
            <a:pPr lvl="2"/>
            <a:r>
              <a:rPr lang="en-GB" dirty="0" smtClean="0"/>
              <a:t>Solaris/ZFS ARC cache exhausting system memory - limited it and plan </a:t>
            </a:r>
            <a:r>
              <a:rPr lang="en-GB" dirty="0" err="1" smtClean="0"/>
              <a:t>mem</a:t>
            </a:r>
            <a:r>
              <a:rPr lang="en-GB" dirty="0" smtClean="0"/>
              <a:t> upgrade</a:t>
            </a:r>
          </a:p>
          <a:p>
            <a:pPr lvl="2"/>
            <a:r>
              <a:rPr lang="en-GB" dirty="0" smtClean="0"/>
              <a:t>Disk (Samsung HD103UJ) timeouts too slow for controller – drop out although fine. Tuned some settings in firmware.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RHUL site report - Simon George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‘Home’ server configurations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74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2057400" y="2819400"/>
            <a:ext cx="5486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ARC 1280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2057400" y="25146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RAID5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7086600" y="2514600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HS</a:t>
            </a:r>
            <a:endParaRPr lang="en-GB" sz="1600" dirty="0"/>
          </a:p>
        </p:txBody>
      </p:sp>
      <p:sp>
        <p:nvSpPr>
          <p:cNvPr id="35" name="Rectangle 34"/>
          <p:cNvSpPr/>
          <p:nvPr/>
        </p:nvSpPr>
        <p:spPr>
          <a:xfrm>
            <a:off x="7315200" y="2514600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HS</a:t>
            </a:r>
            <a:endParaRPr lang="en-GB" sz="1600" dirty="0"/>
          </a:p>
        </p:txBody>
      </p:sp>
      <p:sp>
        <p:nvSpPr>
          <p:cNvPr id="36" name="Rectangle 35"/>
          <p:cNvSpPr/>
          <p:nvPr/>
        </p:nvSpPr>
        <p:spPr>
          <a:xfrm>
            <a:off x="2057400" y="2209800"/>
            <a:ext cx="5486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Solaris 10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2057400" y="1905000"/>
            <a:ext cx="5486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raidz1 pool (12TB)</a:t>
            </a:r>
            <a:endParaRPr lang="en-GB" dirty="0"/>
          </a:p>
        </p:txBody>
      </p:sp>
      <p:sp>
        <p:nvSpPr>
          <p:cNvPr id="43" name="Rectangle 42"/>
          <p:cNvSpPr/>
          <p:nvPr/>
        </p:nvSpPr>
        <p:spPr>
          <a:xfrm>
            <a:off x="2057400" y="1295400"/>
            <a:ext cx="228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user1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86000" y="1295400"/>
            <a:ext cx="228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user2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14600" y="1295400"/>
            <a:ext cx="152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user3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67000" y="1295400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user4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29000" y="1230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9" name="Rectangle 48"/>
          <p:cNvSpPr/>
          <p:nvPr/>
        </p:nvSpPr>
        <p:spPr>
          <a:xfrm>
            <a:off x="6858000" y="2514600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HS</a:t>
            </a:r>
            <a:endParaRPr lang="en-GB" sz="1600" dirty="0"/>
          </a:p>
        </p:txBody>
      </p:sp>
      <p:sp>
        <p:nvSpPr>
          <p:cNvPr id="50" name="Rectangle 49"/>
          <p:cNvSpPr/>
          <p:nvPr/>
        </p:nvSpPr>
        <p:spPr>
          <a:xfrm>
            <a:off x="2743200" y="25146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RAID5</a:t>
            </a:r>
            <a:endParaRPr lang="en-GB" dirty="0"/>
          </a:p>
        </p:txBody>
      </p:sp>
      <p:sp>
        <p:nvSpPr>
          <p:cNvPr id="51" name="Rectangle 50"/>
          <p:cNvSpPr/>
          <p:nvPr/>
        </p:nvSpPr>
        <p:spPr>
          <a:xfrm>
            <a:off x="3429000" y="25146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RAID5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114800" y="25146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RAID5</a:t>
            </a:r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4800600" y="25146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RAID5</a:t>
            </a:r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5486400" y="25146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RAID5</a:t>
            </a:r>
            <a:endParaRPr lang="en-GB" dirty="0"/>
          </a:p>
        </p:txBody>
      </p:sp>
      <p:sp>
        <p:nvSpPr>
          <p:cNvPr id="55" name="Rectangle 54"/>
          <p:cNvSpPr/>
          <p:nvPr/>
        </p:nvSpPr>
        <p:spPr>
          <a:xfrm>
            <a:off x="6172200" y="25146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RAID5</a:t>
            </a:r>
            <a:endParaRPr lang="en-GB" dirty="0"/>
          </a:p>
        </p:txBody>
      </p:sp>
      <p:sp>
        <p:nvSpPr>
          <p:cNvPr id="80" name="Rectangle 79"/>
          <p:cNvSpPr/>
          <p:nvPr/>
        </p:nvSpPr>
        <p:spPr>
          <a:xfrm>
            <a:off x="2057400" y="5550932"/>
            <a:ext cx="5486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ARC 1280</a:t>
            </a:r>
            <a:endParaRPr lang="en-GB" dirty="0"/>
          </a:p>
        </p:txBody>
      </p:sp>
      <p:sp>
        <p:nvSpPr>
          <p:cNvPr id="82" name="Rectangle 81"/>
          <p:cNvSpPr/>
          <p:nvPr/>
        </p:nvSpPr>
        <p:spPr>
          <a:xfrm>
            <a:off x="68580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B</a:t>
            </a:r>
            <a:endParaRPr lang="en-GB" sz="1600" dirty="0"/>
          </a:p>
        </p:txBody>
      </p:sp>
      <p:sp>
        <p:nvSpPr>
          <p:cNvPr id="83" name="Rectangle 82"/>
          <p:cNvSpPr/>
          <p:nvPr/>
        </p:nvSpPr>
        <p:spPr>
          <a:xfrm>
            <a:off x="70866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O</a:t>
            </a:r>
            <a:endParaRPr lang="en-GB" sz="1600" dirty="0"/>
          </a:p>
        </p:txBody>
      </p:sp>
      <p:sp>
        <p:nvSpPr>
          <p:cNvPr id="84" name="Rectangle 83"/>
          <p:cNvSpPr/>
          <p:nvPr/>
        </p:nvSpPr>
        <p:spPr>
          <a:xfrm>
            <a:off x="2057400" y="4941332"/>
            <a:ext cx="5486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Solaris 10</a:t>
            </a:r>
            <a:endParaRPr lang="en-GB" dirty="0"/>
          </a:p>
        </p:txBody>
      </p:sp>
      <p:sp>
        <p:nvSpPr>
          <p:cNvPr id="85" name="Rectangle 84"/>
          <p:cNvSpPr/>
          <p:nvPr/>
        </p:nvSpPr>
        <p:spPr>
          <a:xfrm>
            <a:off x="2057400" y="4636532"/>
            <a:ext cx="5486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raidz2 pool (22TB)</a:t>
            </a:r>
            <a:endParaRPr lang="en-GB" dirty="0"/>
          </a:p>
        </p:txBody>
      </p:sp>
      <p:sp>
        <p:nvSpPr>
          <p:cNvPr id="90" name="TextBox 89"/>
          <p:cNvSpPr txBox="1"/>
          <p:nvPr/>
        </p:nvSpPr>
        <p:spPr>
          <a:xfrm>
            <a:off x="3429000" y="3962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91" name="Rectangle 90"/>
          <p:cNvSpPr/>
          <p:nvPr/>
        </p:nvSpPr>
        <p:spPr>
          <a:xfrm>
            <a:off x="66294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J</a:t>
            </a:r>
            <a:endParaRPr lang="en-GB" sz="1600" dirty="0"/>
          </a:p>
        </p:txBody>
      </p:sp>
      <p:sp>
        <p:nvSpPr>
          <p:cNvPr id="98" name="Rectangle 97"/>
          <p:cNvSpPr/>
          <p:nvPr/>
        </p:nvSpPr>
        <p:spPr>
          <a:xfrm>
            <a:off x="73152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D</a:t>
            </a:r>
            <a:endParaRPr lang="en-GB" sz="1600" dirty="0"/>
          </a:p>
        </p:txBody>
      </p:sp>
      <p:sp>
        <p:nvSpPr>
          <p:cNvPr id="99" name="Rectangle 98"/>
          <p:cNvSpPr/>
          <p:nvPr/>
        </p:nvSpPr>
        <p:spPr>
          <a:xfrm>
            <a:off x="59436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B</a:t>
            </a:r>
            <a:endParaRPr lang="en-GB" sz="1600" dirty="0"/>
          </a:p>
        </p:txBody>
      </p:sp>
      <p:sp>
        <p:nvSpPr>
          <p:cNvPr id="100" name="Rectangle 99"/>
          <p:cNvSpPr/>
          <p:nvPr/>
        </p:nvSpPr>
        <p:spPr>
          <a:xfrm>
            <a:off x="61722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O</a:t>
            </a:r>
            <a:endParaRPr lang="en-GB" sz="1600" dirty="0"/>
          </a:p>
        </p:txBody>
      </p:sp>
      <p:sp>
        <p:nvSpPr>
          <p:cNvPr id="101" name="Rectangle 100"/>
          <p:cNvSpPr/>
          <p:nvPr/>
        </p:nvSpPr>
        <p:spPr>
          <a:xfrm>
            <a:off x="57150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J</a:t>
            </a:r>
            <a:endParaRPr lang="en-GB" sz="1600" dirty="0"/>
          </a:p>
        </p:txBody>
      </p:sp>
      <p:sp>
        <p:nvSpPr>
          <p:cNvPr id="102" name="Rectangle 101"/>
          <p:cNvSpPr/>
          <p:nvPr/>
        </p:nvSpPr>
        <p:spPr>
          <a:xfrm>
            <a:off x="64008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D</a:t>
            </a:r>
            <a:endParaRPr lang="en-GB" sz="1600" dirty="0"/>
          </a:p>
        </p:txBody>
      </p:sp>
      <p:sp>
        <p:nvSpPr>
          <p:cNvPr id="103" name="Rectangle 102"/>
          <p:cNvSpPr/>
          <p:nvPr/>
        </p:nvSpPr>
        <p:spPr>
          <a:xfrm>
            <a:off x="50292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B</a:t>
            </a:r>
            <a:endParaRPr lang="en-GB" sz="1600" dirty="0"/>
          </a:p>
        </p:txBody>
      </p:sp>
      <p:sp>
        <p:nvSpPr>
          <p:cNvPr id="104" name="Rectangle 103"/>
          <p:cNvSpPr/>
          <p:nvPr/>
        </p:nvSpPr>
        <p:spPr>
          <a:xfrm>
            <a:off x="52578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O</a:t>
            </a:r>
            <a:endParaRPr lang="en-GB" sz="1600" dirty="0"/>
          </a:p>
        </p:txBody>
      </p:sp>
      <p:sp>
        <p:nvSpPr>
          <p:cNvPr id="105" name="Rectangle 104"/>
          <p:cNvSpPr/>
          <p:nvPr/>
        </p:nvSpPr>
        <p:spPr>
          <a:xfrm>
            <a:off x="48006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J</a:t>
            </a:r>
            <a:endParaRPr lang="en-GB" sz="1600" dirty="0"/>
          </a:p>
        </p:txBody>
      </p:sp>
      <p:sp>
        <p:nvSpPr>
          <p:cNvPr id="106" name="Rectangle 105"/>
          <p:cNvSpPr/>
          <p:nvPr/>
        </p:nvSpPr>
        <p:spPr>
          <a:xfrm>
            <a:off x="54864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D</a:t>
            </a:r>
            <a:endParaRPr lang="en-GB" sz="1600" dirty="0"/>
          </a:p>
        </p:txBody>
      </p:sp>
      <p:sp>
        <p:nvSpPr>
          <p:cNvPr id="107" name="Rectangle 106"/>
          <p:cNvSpPr/>
          <p:nvPr/>
        </p:nvSpPr>
        <p:spPr>
          <a:xfrm>
            <a:off x="41148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B</a:t>
            </a:r>
            <a:endParaRPr lang="en-GB" sz="1600" dirty="0"/>
          </a:p>
        </p:txBody>
      </p:sp>
      <p:sp>
        <p:nvSpPr>
          <p:cNvPr id="108" name="Rectangle 107"/>
          <p:cNvSpPr/>
          <p:nvPr/>
        </p:nvSpPr>
        <p:spPr>
          <a:xfrm>
            <a:off x="43434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O</a:t>
            </a:r>
            <a:endParaRPr lang="en-GB" sz="1600" dirty="0"/>
          </a:p>
        </p:txBody>
      </p:sp>
      <p:sp>
        <p:nvSpPr>
          <p:cNvPr id="109" name="Rectangle 108"/>
          <p:cNvSpPr/>
          <p:nvPr/>
        </p:nvSpPr>
        <p:spPr>
          <a:xfrm>
            <a:off x="38862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J</a:t>
            </a:r>
            <a:endParaRPr lang="en-GB" sz="1600" dirty="0"/>
          </a:p>
        </p:txBody>
      </p:sp>
      <p:sp>
        <p:nvSpPr>
          <p:cNvPr id="110" name="Rectangle 109"/>
          <p:cNvSpPr/>
          <p:nvPr/>
        </p:nvSpPr>
        <p:spPr>
          <a:xfrm>
            <a:off x="45720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D</a:t>
            </a:r>
            <a:endParaRPr lang="en-GB" sz="1600" dirty="0"/>
          </a:p>
        </p:txBody>
      </p:sp>
      <p:sp>
        <p:nvSpPr>
          <p:cNvPr id="111" name="Rectangle 110"/>
          <p:cNvSpPr/>
          <p:nvPr/>
        </p:nvSpPr>
        <p:spPr>
          <a:xfrm>
            <a:off x="32004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B</a:t>
            </a:r>
            <a:endParaRPr lang="en-GB" sz="1600" dirty="0"/>
          </a:p>
        </p:txBody>
      </p:sp>
      <p:sp>
        <p:nvSpPr>
          <p:cNvPr id="112" name="Rectangle 111"/>
          <p:cNvSpPr/>
          <p:nvPr/>
        </p:nvSpPr>
        <p:spPr>
          <a:xfrm>
            <a:off x="34290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O</a:t>
            </a:r>
            <a:endParaRPr lang="en-GB" sz="1600" dirty="0"/>
          </a:p>
        </p:txBody>
      </p:sp>
      <p:sp>
        <p:nvSpPr>
          <p:cNvPr id="113" name="Rectangle 112"/>
          <p:cNvSpPr/>
          <p:nvPr/>
        </p:nvSpPr>
        <p:spPr>
          <a:xfrm>
            <a:off x="29718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J</a:t>
            </a:r>
            <a:endParaRPr lang="en-GB" sz="1600" dirty="0"/>
          </a:p>
        </p:txBody>
      </p:sp>
      <p:sp>
        <p:nvSpPr>
          <p:cNvPr id="114" name="Rectangle 113"/>
          <p:cNvSpPr/>
          <p:nvPr/>
        </p:nvSpPr>
        <p:spPr>
          <a:xfrm>
            <a:off x="36576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D</a:t>
            </a:r>
            <a:endParaRPr lang="en-GB" sz="1600" dirty="0"/>
          </a:p>
        </p:txBody>
      </p:sp>
      <p:sp>
        <p:nvSpPr>
          <p:cNvPr id="115" name="Rectangle 114"/>
          <p:cNvSpPr/>
          <p:nvPr/>
        </p:nvSpPr>
        <p:spPr>
          <a:xfrm>
            <a:off x="22860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B</a:t>
            </a:r>
            <a:endParaRPr lang="en-GB" sz="1600" dirty="0"/>
          </a:p>
        </p:txBody>
      </p:sp>
      <p:sp>
        <p:nvSpPr>
          <p:cNvPr id="116" name="Rectangle 115"/>
          <p:cNvSpPr/>
          <p:nvPr/>
        </p:nvSpPr>
        <p:spPr>
          <a:xfrm>
            <a:off x="25146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O</a:t>
            </a:r>
            <a:endParaRPr lang="en-GB" sz="1600" dirty="0"/>
          </a:p>
        </p:txBody>
      </p:sp>
      <p:sp>
        <p:nvSpPr>
          <p:cNvPr id="117" name="Rectangle 116"/>
          <p:cNvSpPr/>
          <p:nvPr/>
        </p:nvSpPr>
        <p:spPr>
          <a:xfrm>
            <a:off x="20574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J</a:t>
            </a:r>
            <a:endParaRPr lang="en-GB" sz="1600" dirty="0"/>
          </a:p>
        </p:txBody>
      </p:sp>
      <p:sp>
        <p:nvSpPr>
          <p:cNvPr id="118" name="Rectangle 117"/>
          <p:cNvSpPr/>
          <p:nvPr/>
        </p:nvSpPr>
        <p:spPr>
          <a:xfrm>
            <a:off x="2743200" y="524613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/>
              <a:t>D</a:t>
            </a:r>
            <a:endParaRPr lang="en-GB" sz="1600" dirty="0"/>
          </a:p>
        </p:txBody>
      </p:sp>
      <p:sp>
        <p:nvSpPr>
          <p:cNvPr id="119" name="TextBox 118"/>
          <p:cNvSpPr txBox="1"/>
          <p:nvPr/>
        </p:nvSpPr>
        <p:spPr>
          <a:xfrm>
            <a:off x="304800" y="1219200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server:</a:t>
            </a:r>
          </a:p>
          <a:p>
            <a:r>
              <a:rPr lang="en-GB" dirty="0" smtClean="0"/>
              <a:t>optimised for reliability (double raid5) and recovery time</a:t>
            </a:r>
            <a:endParaRPr lang="en-GB" dirty="0"/>
          </a:p>
        </p:txBody>
      </p:sp>
      <p:sp>
        <p:nvSpPr>
          <p:cNvPr id="132" name="TextBox 131"/>
          <p:cNvSpPr txBox="1"/>
          <p:nvPr/>
        </p:nvSpPr>
        <p:spPr>
          <a:xfrm>
            <a:off x="304801" y="4026932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Backup server:</a:t>
            </a:r>
          </a:p>
          <a:p>
            <a:r>
              <a:rPr lang="en-GB" dirty="0" smtClean="0"/>
              <a:t>optimised for space but still raid6 for reliability</a:t>
            </a:r>
            <a:endParaRPr lang="en-GB" dirty="0"/>
          </a:p>
        </p:txBody>
      </p:sp>
      <p:sp>
        <p:nvSpPr>
          <p:cNvPr id="133" name="Rectangle 132"/>
          <p:cNvSpPr/>
          <p:nvPr/>
        </p:nvSpPr>
        <p:spPr>
          <a:xfrm>
            <a:off x="2057400" y="4026932"/>
            <a:ext cx="228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user1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286000" y="4026932"/>
            <a:ext cx="228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user2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514600" y="4026932"/>
            <a:ext cx="152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user3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2667000" y="4026932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user4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22860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42" name="Rectangle 141"/>
          <p:cNvSpPr/>
          <p:nvPr/>
        </p:nvSpPr>
        <p:spPr>
          <a:xfrm>
            <a:off x="25146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43" name="Rectangle 142"/>
          <p:cNvSpPr/>
          <p:nvPr/>
        </p:nvSpPr>
        <p:spPr>
          <a:xfrm>
            <a:off x="27432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44" name="Rectangle 143"/>
          <p:cNvSpPr/>
          <p:nvPr/>
        </p:nvSpPr>
        <p:spPr>
          <a:xfrm>
            <a:off x="29718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45" name="Rectangle 144"/>
          <p:cNvSpPr/>
          <p:nvPr/>
        </p:nvSpPr>
        <p:spPr>
          <a:xfrm>
            <a:off x="32004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46" name="Rectangle 145"/>
          <p:cNvSpPr/>
          <p:nvPr/>
        </p:nvSpPr>
        <p:spPr>
          <a:xfrm>
            <a:off x="34290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47" name="Rectangle 146"/>
          <p:cNvSpPr/>
          <p:nvPr/>
        </p:nvSpPr>
        <p:spPr>
          <a:xfrm>
            <a:off x="36576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48" name="Rectangle 147"/>
          <p:cNvSpPr/>
          <p:nvPr/>
        </p:nvSpPr>
        <p:spPr>
          <a:xfrm>
            <a:off x="38862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49" name="Rectangle 148"/>
          <p:cNvSpPr/>
          <p:nvPr/>
        </p:nvSpPr>
        <p:spPr>
          <a:xfrm>
            <a:off x="41148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50" name="Rectangle 149"/>
          <p:cNvSpPr/>
          <p:nvPr/>
        </p:nvSpPr>
        <p:spPr>
          <a:xfrm>
            <a:off x="43434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51" name="Rectangle 150"/>
          <p:cNvSpPr/>
          <p:nvPr/>
        </p:nvSpPr>
        <p:spPr>
          <a:xfrm>
            <a:off x="45720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52" name="Rectangle 151"/>
          <p:cNvSpPr/>
          <p:nvPr/>
        </p:nvSpPr>
        <p:spPr>
          <a:xfrm>
            <a:off x="48006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53" name="Rectangle 152"/>
          <p:cNvSpPr/>
          <p:nvPr/>
        </p:nvSpPr>
        <p:spPr>
          <a:xfrm>
            <a:off x="50292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54" name="Rectangle 153"/>
          <p:cNvSpPr/>
          <p:nvPr/>
        </p:nvSpPr>
        <p:spPr>
          <a:xfrm>
            <a:off x="52578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55" name="Rectangle 154"/>
          <p:cNvSpPr/>
          <p:nvPr/>
        </p:nvSpPr>
        <p:spPr>
          <a:xfrm>
            <a:off x="54864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56" name="Rectangle 155"/>
          <p:cNvSpPr/>
          <p:nvPr/>
        </p:nvSpPr>
        <p:spPr>
          <a:xfrm>
            <a:off x="57150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57" name="Rectangle 156"/>
          <p:cNvSpPr/>
          <p:nvPr/>
        </p:nvSpPr>
        <p:spPr>
          <a:xfrm>
            <a:off x="59436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58" name="Rectangle 157"/>
          <p:cNvSpPr/>
          <p:nvPr/>
        </p:nvSpPr>
        <p:spPr>
          <a:xfrm>
            <a:off x="61722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59" name="Rectangle 158"/>
          <p:cNvSpPr/>
          <p:nvPr/>
        </p:nvSpPr>
        <p:spPr>
          <a:xfrm>
            <a:off x="64008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60" name="Rectangle 159"/>
          <p:cNvSpPr/>
          <p:nvPr/>
        </p:nvSpPr>
        <p:spPr>
          <a:xfrm>
            <a:off x="66294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61" name="Rectangle 160"/>
          <p:cNvSpPr/>
          <p:nvPr/>
        </p:nvSpPr>
        <p:spPr>
          <a:xfrm>
            <a:off x="68580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62" name="Rectangle 161"/>
          <p:cNvSpPr/>
          <p:nvPr/>
        </p:nvSpPr>
        <p:spPr>
          <a:xfrm>
            <a:off x="70866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63" name="Rectangle 162"/>
          <p:cNvSpPr/>
          <p:nvPr/>
        </p:nvSpPr>
        <p:spPr>
          <a:xfrm>
            <a:off x="7315200" y="31242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64" name="Rectangle 163"/>
          <p:cNvSpPr/>
          <p:nvPr/>
        </p:nvSpPr>
        <p:spPr>
          <a:xfrm>
            <a:off x="20574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65" name="Rectangle 164"/>
          <p:cNvSpPr/>
          <p:nvPr/>
        </p:nvSpPr>
        <p:spPr>
          <a:xfrm>
            <a:off x="22860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66" name="Rectangle 165"/>
          <p:cNvSpPr/>
          <p:nvPr/>
        </p:nvSpPr>
        <p:spPr>
          <a:xfrm>
            <a:off x="25146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67" name="Rectangle 166"/>
          <p:cNvSpPr/>
          <p:nvPr/>
        </p:nvSpPr>
        <p:spPr>
          <a:xfrm>
            <a:off x="27432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68" name="Rectangle 167"/>
          <p:cNvSpPr/>
          <p:nvPr/>
        </p:nvSpPr>
        <p:spPr>
          <a:xfrm>
            <a:off x="29718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69" name="Rectangle 168"/>
          <p:cNvSpPr/>
          <p:nvPr/>
        </p:nvSpPr>
        <p:spPr>
          <a:xfrm>
            <a:off x="32004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70" name="Rectangle 169"/>
          <p:cNvSpPr/>
          <p:nvPr/>
        </p:nvSpPr>
        <p:spPr>
          <a:xfrm>
            <a:off x="34290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71" name="Rectangle 170"/>
          <p:cNvSpPr/>
          <p:nvPr/>
        </p:nvSpPr>
        <p:spPr>
          <a:xfrm>
            <a:off x="36576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72" name="Rectangle 171"/>
          <p:cNvSpPr/>
          <p:nvPr/>
        </p:nvSpPr>
        <p:spPr>
          <a:xfrm>
            <a:off x="38862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73" name="Rectangle 172"/>
          <p:cNvSpPr/>
          <p:nvPr/>
        </p:nvSpPr>
        <p:spPr>
          <a:xfrm>
            <a:off x="41148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74" name="Rectangle 173"/>
          <p:cNvSpPr/>
          <p:nvPr/>
        </p:nvSpPr>
        <p:spPr>
          <a:xfrm>
            <a:off x="43434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75" name="Rectangle 174"/>
          <p:cNvSpPr/>
          <p:nvPr/>
        </p:nvSpPr>
        <p:spPr>
          <a:xfrm>
            <a:off x="45720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76" name="Rectangle 175"/>
          <p:cNvSpPr/>
          <p:nvPr/>
        </p:nvSpPr>
        <p:spPr>
          <a:xfrm>
            <a:off x="48006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77" name="Rectangle 176"/>
          <p:cNvSpPr/>
          <p:nvPr/>
        </p:nvSpPr>
        <p:spPr>
          <a:xfrm>
            <a:off x="50292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78" name="Rectangle 177"/>
          <p:cNvSpPr/>
          <p:nvPr/>
        </p:nvSpPr>
        <p:spPr>
          <a:xfrm>
            <a:off x="52578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79" name="Rectangle 178"/>
          <p:cNvSpPr/>
          <p:nvPr/>
        </p:nvSpPr>
        <p:spPr>
          <a:xfrm>
            <a:off x="54864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80" name="Rectangle 179"/>
          <p:cNvSpPr/>
          <p:nvPr/>
        </p:nvSpPr>
        <p:spPr>
          <a:xfrm>
            <a:off x="57150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81" name="Rectangle 180"/>
          <p:cNvSpPr/>
          <p:nvPr/>
        </p:nvSpPr>
        <p:spPr>
          <a:xfrm>
            <a:off x="59436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82" name="Rectangle 181"/>
          <p:cNvSpPr/>
          <p:nvPr/>
        </p:nvSpPr>
        <p:spPr>
          <a:xfrm>
            <a:off x="61722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83" name="Rectangle 182"/>
          <p:cNvSpPr/>
          <p:nvPr/>
        </p:nvSpPr>
        <p:spPr>
          <a:xfrm>
            <a:off x="64008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84" name="Rectangle 183"/>
          <p:cNvSpPr/>
          <p:nvPr/>
        </p:nvSpPr>
        <p:spPr>
          <a:xfrm>
            <a:off x="66294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85" name="Rectangle 184"/>
          <p:cNvSpPr/>
          <p:nvPr/>
        </p:nvSpPr>
        <p:spPr>
          <a:xfrm>
            <a:off x="68580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86" name="Rectangle 185"/>
          <p:cNvSpPr/>
          <p:nvPr/>
        </p:nvSpPr>
        <p:spPr>
          <a:xfrm>
            <a:off x="70866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  <p:sp>
        <p:nvSpPr>
          <p:cNvPr id="187" name="Rectangle 186"/>
          <p:cNvSpPr/>
          <p:nvPr/>
        </p:nvSpPr>
        <p:spPr>
          <a:xfrm>
            <a:off x="7315200" y="5855732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dirty="0" smtClean="0"/>
              <a:t> 1TB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4267200" y="1905000"/>
            <a:ext cx="1905000" cy="1295400"/>
            <a:chOff x="838200" y="3505200"/>
            <a:chExt cx="1905000" cy="1295400"/>
          </a:xfrm>
        </p:grpSpPr>
        <p:sp>
          <p:nvSpPr>
            <p:cNvPr id="44" name="Rectangle 43"/>
            <p:cNvSpPr/>
            <p:nvPr/>
          </p:nvSpPr>
          <p:spPr>
            <a:xfrm>
              <a:off x="838200" y="3505200"/>
              <a:ext cx="19050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dirty="0" smtClean="0"/>
                <a:t>User workstation/</a:t>
              </a:r>
              <a:br>
                <a:rPr lang="en-GB" dirty="0" smtClean="0"/>
              </a:br>
              <a:r>
                <a:rPr lang="en-GB" dirty="0" smtClean="0"/>
                <a:t>Tier3 WN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7527" y="4343400"/>
              <a:ext cx="1653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/backup/user1/</a:t>
              </a:r>
              <a:endParaRPr lang="en-GB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37527" y="4038600"/>
              <a:ext cx="1653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/home/user1/</a:t>
              </a:r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GB" dirty="0" smtClean="0"/>
              <a:t>Backup procedure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4038600"/>
            <a:ext cx="2590800" cy="2590800"/>
          </a:xfrm>
        </p:spPr>
        <p:txBody>
          <a:bodyPr>
            <a:noAutofit/>
          </a:bodyPr>
          <a:lstStyle/>
          <a:p>
            <a:pPr marL="95250" indent="-95250"/>
            <a:r>
              <a:rPr lang="en-GB" sz="1400" dirty="0" smtClean="0"/>
              <a:t>Replace old LTO2 tape system</a:t>
            </a:r>
          </a:p>
          <a:p>
            <a:pPr marL="95250" indent="-95250"/>
            <a:r>
              <a:rPr lang="en-GB" sz="1400" dirty="0" smtClean="0"/>
              <a:t>Using HP protector for off-site backup to CC virtual tape library</a:t>
            </a:r>
          </a:p>
          <a:p>
            <a:pPr marL="95250" indent="-95250"/>
            <a:r>
              <a:rPr lang="en-GB" sz="1400" dirty="0" smtClean="0"/>
              <a:t>Auto replication across 2 sites</a:t>
            </a:r>
          </a:p>
          <a:p>
            <a:pPr marL="95250" indent="-95250"/>
            <a:r>
              <a:rPr lang="en-GB" sz="1400" dirty="0" smtClean="0"/>
              <a:t>Problem so far: cannot visit nested </a:t>
            </a:r>
            <a:r>
              <a:rPr lang="en-GB" sz="1400" dirty="0" err="1" smtClean="0"/>
              <a:t>fs</a:t>
            </a:r>
            <a:r>
              <a:rPr lang="en-GB" sz="1400" dirty="0" smtClean="0"/>
              <a:t> – maintenance of /home/* list by hand in GUI.</a:t>
            </a:r>
          </a:p>
          <a:p>
            <a:pPr marL="95250" indent="-95250"/>
            <a:r>
              <a:rPr lang="en-GB" sz="1400" dirty="0" smtClean="0"/>
              <a:t>Workaround: copy snapshot to temporary single </a:t>
            </a:r>
            <a:r>
              <a:rPr lang="en-GB" sz="1400" dirty="0" err="1" smtClean="0"/>
              <a:t>fs</a:t>
            </a:r>
            <a:r>
              <a:rPr lang="en-GB" sz="1400" dirty="0" smtClean="0"/>
              <a:t> before backup.</a:t>
            </a:r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10Jun10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RHUL site report - Simon George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914400"/>
            <a:ext cx="1828800" cy="990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Primary server:</a:t>
            </a:r>
            <a:br>
              <a:rPr lang="en-GB" dirty="0" smtClean="0"/>
            </a:br>
            <a:r>
              <a:rPr lang="en-GB" dirty="0" smtClean="0"/>
              <a:t>/home/user1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57400" y="1905000"/>
            <a:ext cx="2309127" cy="7180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19200" y="20968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rsync</a:t>
            </a:r>
            <a:r>
              <a:rPr lang="en-GB" dirty="0" smtClean="0"/>
              <a:t> daily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304800" y="3645932"/>
            <a:ext cx="1828800" cy="1524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Backup server:</a:t>
            </a:r>
            <a:br>
              <a:rPr lang="en-GB" dirty="0" smtClean="0"/>
            </a:br>
            <a:r>
              <a:rPr lang="en-GB" dirty="0" smtClean="0"/>
              <a:t>/home/user1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1905000" y="3722132"/>
            <a:ext cx="16002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Day-1 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1981200" y="1066800"/>
            <a:ext cx="1066800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temp snapshot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1905000" y="4103132"/>
            <a:ext cx="16002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Day-2 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1905000" y="4712732"/>
            <a:ext cx="16002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Day-30 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2514600" y="433173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1905000" y="3200400"/>
            <a:ext cx="164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daily snapshots</a:t>
            </a:r>
            <a:endParaRPr lang="en-GB" dirty="0"/>
          </a:p>
        </p:txBody>
      </p:sp>
      <p:cxnSp>
        <p:nvCxnSpPr>
          <p:cNvPr id="46" name="Straight Arrow Connector 45"/>
          <p:cNvCxnSpPr>
            <a:stCxn id="47" idx="1"/>
            <a:endCxn id="72" idx="1"/>
          </p:cNvCxnSpPr>
          <p:nvPr/>
        </p:nvCxnSpPr>
        <p:spPr>
          <a:xfrm rot="10800000" flipV="1">
            <a:off x="3962401" y="2927866"/>
            <a:ext cx="404127" cy="145363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0"/>
            <a:endCxn id="7" idx="2"/>
          </p:cNvCxnSpPr>
          <p:nvPr/>
        </p:nvCxnSpPr>
        <p:spPr>
          <a:xfrm rot="5400000" flipH="1" flipV="1">
            <a:off x="348734" y="2775466"/>
            <a:ext cx="1740932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267200" y="4953000"/>
            <a:ext cx="1828800" cy="152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Central Computing </a:t>
            </a:r>
            <a:br>
              <a:rPr lang="en-GB" dirty="0" smtClean="0"/>
            </a:br>
            <a:r>
              <a:rPr lang="en-GB" dirty="0" smtClean="0"/>
              <a:t>HP virtual tape library, replicated at two sites</a:t>
            </a:r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457200" y="5105400"/>
            <a:ext cx="13716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HP Protector client</a:t>
            </a:r>
            <a:endParaRPr lang="en-GB" dirty="0"/>
          </a:p>
        </p:txBody>
      </p:sp>
      <p:cxnSp>
        <p:nvCxnSpPr>
          <p:cNvPr id="59" name="Straight Arrow Connector 58"/>
          <p:cNvCxnSpPr>
            <a:stCxn id="56" idx="1"/>
            <a:endCxn id="58" idx="3"/>
          </p:cNvCxnSpPr>
          <p:nvPr/>
        </p:nvCxnSpPr>
        <p:spPr>
          <a:xfrm rot="10800000">
            <a:off x="1828800" y="5410200"/>
            <a:ext cx="2438400" cy="3048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ontent Placeholder 2"/>
          <p:cNvSpPr txBox="1">
            <a:spLocks/>
          </p:cNvSpPr>
          <p:nvPr/>
        </p:nvSpPr>
        <p:spPr>
          <a:xfrm>
            <a:off x="6324600" y="990600"/>
            <a:ext cx="25908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Provide users with self-service backups </a:t>
            </a:r>
            <a:endParaRPr lang="en-GB" sz="3200" dirty="0" smtClean="0"/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Snapshots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=&gt; no duplication, space efficient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4 weeks is easily accommodated</a:t>
            </a:r>
          </a:p>
        </p:txBody>
      </p:sp>
      <p:sp>
        <p:nvSpPr>
          <p:cNvPr id="72" name="Left Brace 71"/>
          <p:cNvSpPr/>
          <p:nvPr/>
        </p:nvSpPr>
        <p:spPr>
          <a:xfrm rot="10800000">
            <a:off x="3581400" y="3581400"/>
            <a:ext cx="381000" cy="1600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36576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NFS</a:t>
            </a:r>
            <a:endParaRPr lang="en-GB" dirty="0"/>
          </a:p>
        </p:txBody>
      </p:sp>
      <p:sp>
        <p:nvSpPr>
          <p:cNvPr id="80" name="TextBox 79"/>
          <p:cNvSpPr txBox="1"/>
          <p:nvPr/>
        </p:nvSpPr>
        <p:spPr>
          <a:xfrm>
            <a:off x="3657600" y="3200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NFS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1298</Words>
  <Application>Microsoft Office PowerPoint</Application>
  <PresentationFormat>On-screen Show (4:3)</PresentationFormat>
  <Paragraphs>298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Royal Holloway site report</vt:lpstr>
      <vt:lpstr>Contents</vt:lpstr>
      <vt:lpstr>Computing staff &amp; basic portfolio</vt:lpstr>
      <vt:lpstr>Tier2 cluster</vt:lpstr>
      <vt:lpstr>Tier2 network</vt:lpstr>
      <vt:lpstr>Tier3</vt:lpstr>
      <vt:lpstr>Local storage</vt:lpstr>
      <vt:lpstr>‘Home’ server configurations</vt:lpstr>
      <vt:lpstr>Backup procedure</vt:lpstr>
      <vt:lpstr>Central Computing services</vt:lpstr>
      <vt:lpstr>Forthcoming procurements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 Holloway site report</dc:title>
  <dc:creator/>
  <cp:lastModifiedBy>Research Staff Forum</cp:lastModifiedBy>
  <cp:revision>63</cp:revision>
  <dcterms:created xsi:type="dcterms:W3CDTF">2006-08-16T00:00:00Z</dcterms:created>
  <dcterms:modified xsi:type="dcterms:W3CDTF">2010-06-10T12:38:23Z</dcterms:modified>
</cp:coreProperties>
</file>