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slides/slide22.xml" ContentType="application/vnd.openxmlformats-officedocument.presentationml.slide+xml"/>
  <Override PartName="/ppt/theme/theme2.xml" ContentType="application/vnd.openxmlformats-officedocument.theme+xml"/>
  <Override PartName="/ppt/slides/slide2.xml" ContentType="application/vnd.openxmlformats-officedocument.presentationml.slide+xml"/>
  <Override PartName="/ppt/diagrams/colors1.xml" ContentType="application/vnd.openxmlformats-officedocument.drawingml.diagramColors+xml"/>
  <Override PartName="/docProps/app.xml" ContentType="application/vnd.openxmlformats-officedocument.extended-properties+xml"/>
  <Override PartName="/ppt/diagrams/layout1.xml" ContentType="application/vnd.openxmlformats-officedocument.drawingml.diagramLayout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theme/theme3.xml" ContentType="application/vnd.openxmlformats-officedocument.theme+xml"/>
  <Override PartName="/ppt/slideLayouts/slideLayout3.xml" ContentType="application/vnd.openxmlformats-officedocument.presentationml.slideLayout+xml"/>
  <Override PartName="/ppt/slides/slide21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Masters/slideMaster1.xml" ContentType="application/vnd.openxmlformats-officedocument.presentationml.slideMaster+xml"/>
  <Default Extension="wmf" ContentType="image/x-wmf"/>
  <Override PartName="/ppt/diagrams/data1.xml" ContentType="application/vnd.openxmlformats-officedocument.drawingml.diagramData+xml"/>
  <Override PartName="/ppt/handoutMasters/handoutMaster1.xml" ContentType="application/vnd.openxmlformats-officedocument.presentationml.handoutMaster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diagrams/quickStyle1.xml" ContentType="application/vnd.openxmlformats-officedocument.drawingml.diagramStyl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ppt/slides/slide8.xml" ContentType="application/vnd.openxmlformats-officedocument.presentationml.slide+xml"/>
  <Override PartName="/ppt/slides/slide15.xml" ContentType="application/vnd.openxmlformats-officedocument.presentationml.slide+xml"/>
  <Default Extension="bin" ContentType="application/vnd.openxmlformats-officedocument.presentationml.printerSettings"/>
  <Default Extension="rels" ContentType="application/vnd.openxmlformats-package.relationships+xml"/>
  <Override PartName="/ppt/slides/slide9.xml" ContentType="application/vnd.openxmlformats-officedocument.presentationml.slide+xml"/>
  <Override PartName="/ppt/diagrams/drawing1.xml" ContentType="application/vnd.ms-office.drawingml.diagramDrawing+xml"/>
  <Override PartName="/ppt/slides/slide6.xml" ContentType="application/vnd.openxmlformats-officedocument.presentationml.slide+xml"/>
  <Override PartName="/ppt/slides/slide16.xml" ContentType="application/vnd.openxmlformats-officedocument.presentationml.slide+xml"/>
  <Default Extension="pdf" ContentType="application/pdf"/>
  <Override PartName="/ppt/slideLayouts/slideLayout12.xml" ContentType="application/vnd.openxmlformats-officedocument.presentationml.slideLayout+xml"/>
  <Override PartName="/ppt/slides/slide19.xml" ContentType="application/vnd.openxmlformats-officedocument.presentationml.slide+xml"/>
  <Override PartName="/ppt/slides/slide1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trictFirstAndLastChars="0" saveSubsetFonts="1" autoCompressPictures="0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7" r:id="rId2"/>
    <p:sldId id="258" r:id="rId3"/>
    <p:sldId id="259" r:id="rId4"/>
    <p:sldId id="261" r:id="rId5"/>
    <p:sldId id="282" r:id="rId6"/>
    <p:sldId id="260" r:id="rId7"/>
    <p:sldId id="286" r:id="rId8"/>
    <p:sldId id="283" r:id="rId9"/>
    <p:sldId id="285" r:id="rId10"/>
    <p:sldId id="262" r:id="rId11"/>
    <p:sldId id="284" r:id="rId12"/>
    <p:sldId id="279" r:id="rId13"/>
    <p:sldId id="271" r:id="rId14"/>
    <p:sldId id="281" r:id="rId15"/>
    <p:sldId id="276" r:id="rId16"/>
    <p:sldId id="277" r:id="rId17"/>
    <p:sldId id="266" r:id="rId18"/>
    <p:sldId id="273" r:id="rId19"/>
    <p:sldId id="278" r:id="rId20"/>
    <p:sldId id="270" r:id="rId21"/>
    <p:sldId id="287" r:id="rId22"/>
    <p:sldId id="267" r:id="rId2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9567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 vertBarState="maximized">
    <p:restoredLeft sz="34587" autoAdjust="0"/>
    <p:restoredTop sz="94646" autoAdjust="0"/>
  </p:normalViewPr>
  <p:slideViewPr>
    <p:cSldViewPr>
      <p:cViewPr varScale="1">
        <p:scale>
          <a:sx n="108" d="100"/>
          <a:sy n="108" d="100"/>
        </p:scale>
        <p:origin x="-176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7" Type="http://schemas.openxmlformats.org/officeDocument/2006/relationships/slide" Target="slides/slide6.xml"/><Relationship Id="rId1" Type="http://schemas.openxmlformats.org/officeDocument/2006/relationships/slideMaster" Target="slideMasters/slideMaster1.xml"/><Relationship Id="rId24" Type="http://schemas.openxmlformats.org/officeDocument/2006/relationships/notesMaster" Target="notesMasters/notesMaster1.xml"/><Relationship Id="rId2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7" Type="http://schemas.openxmlformats.org/officeDocument/2006/relationships/presProps" Target="presProps.xml"/><Relationship Id="rId14" Type="http://schemas.openxmlformats.org/officeDocument/2006/relationships/slide" Target="slides/slide13.xml"/><Relationship Id="rId23" Type="http://schemas.openxmlformats.org/officeDocument/2006/relationships/slide" Target="slides/slide22.xml"/><Relationship Id="rId4" Type="http://schemas.openxmlformats.org/officeDocument/2006/relationships/slide" Target="slides/slide3.xml"/><Relationship Id="rId28" Type="http://schemas.openxmlformats.org/officeDocument/2006/relationships/viewProps" Target="viewProps.xml"/><Relationship Id="rId26" Type="http://schemas.openxmlformats.org/officeDocument/2006/relationships/printerSettings" Target="printerSettings/printerSettings1.bin"/><Relationship Id="rId30" Type="http://schemas.openxmlformats.org/officeDocument/2006/relationships/tableStyles" Target="tableStyles.xml"/><Relationship Id="rId11" Type="http://schemas.openxmlformats.org/officeDocument/2006/relationships/slide" Target="slides/slide10.xml"/><Relationship Id="rId29" Type="http://schemas.openxmlformats.org/officeDocument/2006/relationships/theme" Target="theme/theme1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2" Type="http://schemas.openxmlformats.org/officeDocument/2006/relationships/slide" Target="slides/slide21.xml"/><Relationship Id="rId21" Type="http://schemas.openxmlformats.org/officeDocument/2006/relationships/slide" Target="slides/slide20.xml"/><Relationship Id="rId2" Type="http://schemas.openxmlformats.org/officeDocument/2006/relationships/slide" Target="slides/slide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1646E14-EDCC-40B7-B421-699EDCBC2FC6}" type="doc">
      <dgm:prSet loTypeId="urn:microsoft.com/office/officeart/2005/8/layout/radial1" loCatId="cycle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C7ABA68A-C8EF-42E8-A8F3-1316C964B57F}">
      <dgm:prSet phldrT="[Text]"/>
      <dgm:spPr>
        <a:solidFill>
          <a:srgbClr val="00B050"/>
        </a:solidFill>
      </dgm:spPr>
      <dgm:t>
        <a:bodyPr/>
        <a:lstStyle/>
        <a:p>
          <a:r>
            <a:rPr lang="en-GB" dirty="0" smtClean="0"/>
            <a:t>Force10 switch</a:t>
          </a:r>
          <a:endParaRPr lang="en-GB" dirty="0"/>
        </a:p>
      </dgm:t>
    </dgm:pt>
    <dgm:pt modelId="{1B746815-37D3-4C99-840A-D3AD3DE9F1AC}" type="parTrans" cxnId="{E28D9CFF-1FBB-44AE-9264-7102A81B17D8}">
      <dgm:prSet/>
      <dgm:spPr/>
      <dgm:t>
        <a:bodyPr/>
        <a:lstStyle/>
        <a:p>
          <a:endParaRPr lang="en-GB"/>
        </a:p>
      </dgm:t>
    </dgm:pt>
    <dgm:pt modelId="{8B329F16-F59F-47F8-AD4E-0815357D4456}" type="sibTrans" cxnId="{E28D9CFF-1FBB-44AE-9264-7102A81B17D8}">
      <dgm:prSet/>
      <dgm:spPr/>
      <dgm:t>
        <a:bodyPr/>
        <a:lstStyle/>
        <a:p>
          <a:endParaRPr lang="en-GB"/>
        </a:p>
      </dgm:t>
    </dgm:pt>
    <dgm:pt modelId="{9107B28B-1458-4FA1-B1FC-9BDA1B283B58}">
      <dgm:prSet phldrT="[Text]"/>
      <dgm:spPr>
        <a:solidFill>
          <a:srgbClr val="7030A0"/>
        </a:solidFill>
      </dgm:spPr>
      <dgm:t>
        <a:bodyPr/>
        <a:lstStyle/>
        <a:p>
          <a:r>
            <a:rPr lang="en-GB" dirty="0" smtClean="0"/>
            <a:t>WAN</a:t>
          </a:r>
          <a:endParaRPr lang="en-GB" dirty="0"/>
        </a:p>
      </dgm:t>
    </dgm:pt>
    <dgm:pt modelId="{8F5442A4-8633-4D32-B1F0-EDD143F00976}" type="parTrans" cxnId="{CB03D13E-EC4A-499D-93DE-CCA3F370850B}">
      <dgm:prSet/>
      <dgm:spPr/>
      <dgm:t>
        <a:bodyPr/>
        <a:lstStyle/>
        <a:p>
          <a:endParaRPr lang="en-GB"/>
        </a:p>
      </dgm:t>
    </dgm:pt>
    <dgm:pt modelId="{FB160517-F084-4472-B360-5DDEE32E97B7}" type="sibTrans" cxnId="{CB03D13E-EC4A-499D-93DE-CCA3F370850B}">
      <dgm:prSet/>
      <dgm:spPr/>
      <dgm:t>
        <a:bodyPr/>
        <a:lstStyle/>
        <a:p>
          <a:endParaRPr lang="en-GB"/>
        </a:p>
      </dgm:t>
    </dgm:pt>
    <dgm:pt modelId="{91D00876-257C-4765-A8F8-DF8E8E014479}">
      <dgm:prSet phldrT="[Text]"/>
      <dgm:spPr>
        <a:solidFill>
          <a:srgbClr val="7030A0"/>
        </a:solidFill>
      </dgm:spPr>
      <dgm:t>
        <a:bodyPr/>
        <a:lstStyle/>
        <a:p>
          <a:r>
            <a:rPr lang="en-GB" dirty="0" smtClean="0"/>
            <a:t>HEP Offices</a:t>
          </a:r>
          <a:endParaRPr lang="en-GB" dirty="0"/>
        </a:p>
      </dgm:t>
    </dgm:pt>
    <dgm:pt modelId="{22DDF96A-A382-4D32-A6FD-0372AA58FDE0}" type="parTrans" cxnId="{8EA5D424-8E8F-4FF9-9B2A-08662D048D93}">
      <dgm:prSet/>
      <dgm:spPr/>
      <dgm:t>
        <a:bodyPr/>
        <a:lstStyle/>
        <a:p>
          <a:endParaRPr lang="en-GB"/>
        </a:p>
      </dgm:t>
    </dgm:pt>
    <dgm:pt modelId="{F1D1886D-76E2-48D7-870D-B58DA21A24D0}" type="sibTrans" cxnId="{8EA5D424-8E8F-4FF9-9B2A-08662D048D93}">
      <dgm:prSet/>
      <dgm:spPr/>
      <dgm:t>
        <a:bodyPr/>
        <a:lstStyle/>
        <a:p>
          <a:endParaRPr lang="en-GB"/>
        </a:p>
      </dgm:t>
    </dgm:pt>
    <dgm:pt modelId="{D6E75A8A-D808-42F5-8C0C-9AD46689AD77}">
      <dgm:prSet phldrT="[Text]"/>
      <dgm:spPr>
        <a:gradFill rotWithShape="0">
          <a:gsLst>
            <a:gs pos="0">
              <a:srgbClr val="7030A0"/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</dgm:spPr>
      <dgm:t>
        <a:bodyPr/>
        <a:lstStyle/>
        <a:p>
          <a:r>
            <a:rPr lang="en-GB" dirty="0" smtClean="0"/>
            <a:t>Tier2 servers</a:t>
          </a:r>
          <a:endParaRPr lang="en-GB" dirty="0"/>
        </a:p>
      </dgm:t>
    </dgm:pt>
    <dgm:pt modelId="{9E822E81-65C0-4732-A1F2-DC99EC3F3378}" type="parTrans" cxnId="{D81345C4-45FF-49DB-8C74-FF12B0756FE4}">
      <dgm:prSet/>
      <dgm:spPr/>
      <dgm:t>
        <a:bodyPr/>
        <a:lstStyle/>
        <a:p>
          <a:endParaRPr lang="en-GB"/>
        </a:p>
      </dgm:t>
    </dgm:pt>
    <dgm:pt modelId="{C1C038E5-CC42-472C-A20D-8A80955545BC}" type="sibTrans" cxnId="{D81345C4-45FF-49DB-8C74-FF12B0756FE4}">
      <dgm:prSet/>
      <dgm:spPr/>
      <dgm:t>
        <a:bodyPr/>
        <a:lstStyle/>
        <a:p>
          <a:endParaRPr lang="en-GB"/>
        </a:p>
      </dgm:t>
    </dgm:pt>
    <dgm:pt modelId="{F8F61B1D-A976-43CE-9976-BFFAC5F154E0}">
      <dgm:prSet phldrT="[Text]"/>
      <dgm:spPr>
        <a:solidFill>
          <a:srgbClr val="7030A0"/>
        </a:solidFill>
      </dgm:spPr>
      <dgm:t>
        <a:bodyPr/>
        <a:lstStyle/>
        <a:p>
          <a:r>
            <a:rPr lang="en-GB" dirty="0" smtClean="0"/>
            <a:t>HEP servers</a:t>
          </a:r>
          <a:endParaRPr lang="en-GB" dirty="0"/>
        </a:p>
      </dgm:t>
    </dgm:pt>
    <dgm:pt modelId="{20E542A2-F821-4CD1-BF2C-B3D6158C439C}" type="parTrans" cxnId="{CC828736-20CD-4AD1-90B7-2DD203C6C9A1}">
      <dgm:prSet/>
      <dgm:spPr/>
      <dgm:t>
        <a:bodyPr/>
        <a:lstStyle/>
        <a:p>
          <a:endParaRPr lang="en-GB"/>
        </a:p>
      </dgm:t>
    </dgm:pt>
    <dgm:pt modelId="{B7BD8EEF-D9D7-43D6-9684-75425B51CEE9}" type="sibTrans" cxnId="{CC828736-20CD-4AD1-90B7-2DD203C6C9A1}">
      <dgm:prSet/>
      <dgm:spPr/>
      <dgm:t>
        <a:bodyPr/>
        <a:lstStyle/>
        <a:p>
          <a:endParaRPr lang="en-GB"/>
        </a:p>
      </dgm:t>
    </dgm:pt>
    <dgm:pt modelId="{E2A9B5AD-730D-48EB-A18A-B971A10CD5E7}">
      <dgm:prSet/>
      <dgm:spPr/>
      <dgm:t>
        <a:bodyPr/>
        <a:lstStyle/>
        <a:p>
          <a:r>
            <a:rPr lang="en-GB" dirty="0" smtClean="0"/>
            <a:t>CSD Cluster</a:t>
          </a:r>
          <a:endParaRPr lang="en-GB" dirty="0"/>
        </a:p>
      </dgm:t>
    </dgm:pt>
    <dgm:pt modelId="{E24C38C1-8FFD-4D69-8CCA-D94BAAB47155}" type="parTrans" cxnId="{FF66EB08-A6B0-4CCA-9A9E-8529F99DEBB6}">
      <dgm:prSet/>
      <dgm:spPr/>
      <dgm:t>
        <a:bodyPr/>
        <a:lstStyle/>
        <a:p>
          <a:endParaRPr lang="en-GB"/>
        </a:p>
      </dgm:t>
    </dgm:pt>
    <dgm:pt modelId="{57B83390-D2D3-4C97-AA59-71A6FAD15F0B}" type="sibTrans" cxnId="{FF66EB08-A6B0-4CCA-9A9E-8529F99DEBB6}">
      <dgm:prSet/>
      <dgm:spPr/>
      <dgm:t>
        <a:bodyPr/>
        <a:lstStyle/>
        <a:p>
          <a:endParaRPr lang="en-GB"/>
        </a:p>
      </dgm:t>
    </dgm:pt>
    <dgm:pt modelId="{3EF8E5DE-113D-465A-ACCC-5683A85F7FD9}">
      <dgm:prSet/>
      <dgm:spPr/>
      <dgm:t>
        <a:bodyPr/>
        <a:lstStyle/>
        <a:p>
          <a:r>
            <a:rPr lang="en-GB" dirty="0" smtClean="0"/>
            <a:t>Tier2 nodes</a:t>
          </a:r>
          <a:endParaRPr lang="en-GB" dirty="0"/>
        </a:p>
      </dgm:t>
    </dgm:pt>
    <dgm:pt modelId="{C9CF6945-F264-469F-9DF2-62B3AC8DB0EA}" type="parTrans" cxnId="{C845CC16-C3E8-426E-946E-309C2D3B15FE}">
      <dgm:prSet/>
      <dgm:spPr/>
      <dgm:t>
        <a:bodyPr/>
        <a:lstStyle/>
        <a:p>
          <a:endParaRPr lang="en-GB"/>
        </a:p>
      </dgm:t>
    </dgm:pt>
    <dgm:pt modelId="{5919F9E9-3ADA-4F41-9C76-BA3C8D6B1AE6}" type="sibTrans" cxnId="{C845CC16-C3E8-426E-946E-309C2D3B15FE}">
      <dgm:prSet/>
      <dgm:spPr/>
      <dgm:t>
        <a:bodyPr/>
        <a:lstStyle/>
        <a:p>
          <a:endParaRPr lang="en-GB"/>
        </a:p>
      </dgm:t>
    </dgm:pt>
    <dgm:pt modelId="{0D3667AC-4866-4605-9C17-C12291BECE45}" type="pres">
      <dgm:prSet presAssocID="{11646E14-EDCC-40B7-B421-699EDCBC2FC6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90460896-9B33-4759-88C9-2F31B372D693}" type="pres">
      <dgm:prSet presAssocID="{C7ABA68A-C8EF-42E8-A8F3-1316C964B57F}" presName="centerShape" presStyleLbl="node0" presStyleIdx="0" presStyleCnt="1" custLinFactNeighborX="-2768" custLinFactNeighborY="-8499"/>
      <dgm:spPr>
        <a:prstGeom prst="hexagon">
          <a:avLst/>
        </a:prstGeom>
      </dgm:spPr>
      <dgm:t>
        <a:bodyPr/>
        <a:lstStyle/>
        <a:p>
          <a:endParaRPr lang="en-GB"/>
        </a:p>
      </dgm:t>
    </dgm:pt>
    <dgm:pt modelId="{315A0275-19A9-4FDD-99F0-0892810500F6}" type="pres">
      <dgm:prSet presAssocID="{8F5442A4-8633-4D32-B1F0-EDD143F00976}" presName="Name9" presStyleLbl="parChTrans1D2" presStyleIdx="0" presStyleCnt="6"/>
      <dgm:spPr/>
      <dgm:t>
        <a:bodyPr/>
        <a:lstStyle/>
        <a:p>
          <a:endParaRPr lang="en-GB"/>
        </a:p>
      </dgm:t>
    </dgm:pt>
    <dgm:pt modelId="{F333A92F-2532-4947-A079-5E0B9F4DD028}" type="pres">
      <dgm:prSet presAssocID="{8F5442A4-8633-4D32-B1F0-EDD143F00976}" presName="connTx" presStyleLbl="parChTrans1D2" presStyleIdx="0" presStyleCnt="6"/>
      <dgm:spPr/>
      <dgm:t>
        <a:bodyPr/>
        <a:lstStyle/>
        <a:p>
          <a:endParaRPr lang="en-GB"/>
        </a:p>
      </dgm:t>
    </dgm:pt>
    <dgm:pt modelId="{38FBC13B-54C0-44B3-B5D9-2F2A1E067E5A}" type="pres">
      <dgm:prSet presAssocID="{9107B28B-1458-4FA1-B1FC-9BDA1B283B58}" presName="node" presStyleLbl="node1" presStyleIdx="0" presStyleCnt="6" custRadScaleRad="232651" custRadScaleInc="-16637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23D894A-418E-4346-98BE-55A640FF7FA6}" type="pres">
      <dgm:prSet presAssocID="{22DDF96A-A382-4D32-A6FD-0372AA58FDE0}" presName="Name9" presStyleLbl="parChTrans1D2" presStyleIdx="1" presStyleCnt="6"/>
      <dgm:spPr/>
      <dgm:t>
        <a:bodyPr/>
        <a:lstStyle/>
        <a:p>
          <a:endParaRPr lang="en-GB"/>
        </a:p>
      </dgm:t>
    </dgm:pt>
    <dgm:pt modelId="{E0469A1A-C5C5-4433-9A09-7AF3811717FF}" type="pres">
      <dgm:prSet presAssocID="{22DDF96A-A382-4D32-A6FD-0372AA58FDE0}" presName="connTx" presStyleLbl="parChTrans1D2" presStyleIdx="1" presStyleCnt="6"/>
      <dgm:spPr/>
      <dgm:t>
        <a:bodyPr/>
        <a:lstStyle/>
        <a:p>
          <a:endParaRPr lang="en-GB"/>
        </a:p>
      </dgm:t>
    </dgm:pt>
    <dgm:pt modelId="{3B68CB10-06D6-417E-8E49-50873C8935B7}" type="pres">
      <dgm:prSet presAssocID="{91D00876-257C-4765-A8F8-DF8E8E014479}" presName="node" presStyleLbl="node1" presStyleIdx="1" presStyleCnt="6" custRadScaleRad="101119" custRadScaleInc="-21046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8677D65-C43E-4A67-B5CF-7603979FD685}" type="pres">
      <dgm:prSet presAssocID="{9E822E81-65C0-4732-A1F2-DC99EC3F3378}" presName="Name9" presStyleLbl="parChTrans1D2" presStyleIdx="2" presStyleCnt="6"/>
      <dgm:spPr/>
      <dgm:t>
        <a:bodyPr/>
        <a:lstStyle/>
        <a:p>
          <a:endParaRPr lang="en-GB"/>
        </a:p>
      </dgm:t>
    </dgm:pt>
    <dgm:pt modelId="{38932543-C1BB-421C-AB3D-62DEDF67CB5A}" type="pres">
      <dgm:prSet presAssocID="{9E822E81-65C0-4732-A1F2-DC99EC3F3378}" presName="connTx" presStyleLbl="parChTrans1D2" presStyleIdx="2" presStyleCnt="6"/>
      <dgm:spPr/>
      <dgm:t>
        <a:bodyPr/>
        <a:lstStyle/>
        <a:p>
          <a:endParaRPr lang="en-GB"/>
        </a:p>
      </dgm:t>
    </dgm:pt>
    <dgm:pt modelId="{25EF0CF2-9B4A-43B7-A709-F98E881C8786}" type="pres">
      <dgm:prSet presAssocID="{D6E75A8A-D808-42F5-8C0C-9AD46689AD77}" presName="node" presStyleLbl="node1" presStyleIdx="2" presStyleCnt="6" custRadScaleRad="183186" custRadScaleInc="-11774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73C24FF-ABEC-4D03-BD03-DD0D432CB1F6}" type="pres">
      <dgm:prSet presAssocID="{20E542A2-F821-4CD1-BF2C-B3D6158C439C}" presName="Name9" presStyleLbl="parChTrans1D2" presStyleIdx="3" presStyleCnt="6"/>
      <dgm:spPr/>
      <dgm:t>
        <a:bodyPr/>
        <a:lstStyle/>
        <a:p>
          <a:endParaRPr lang="en-GB"/>
        </a:p>
      </dgm:t>
    </dgm:pt>
    <dgm:pt modelId="{C04CF1F9-EAA5-4161-B5EF-87FF9378B517}" type="pres">
      <dgm:prSet presAssocID="{20E542A2-F821-4CD1-BF2C-B3D6158C439C}" presName="connTx" presStyleLbl="parChTrans1D2" presStyleIdx="3" presStyleCnt="6"/>
      <dgm:spPr/>
      <dgm:t>
        <a:bodyPr/>
        <a:lstStyle/>
        <a:p>
          <a:endParaRPr lang="en-GB"/>
        </a:p>
      </dgm:t>
    </dgm:pt>
    <dgm:pt modelId="{5A76E319-C8BC-4FEC-A2F0-D8B30687051A}" type="pres">
      <dgm:prSet presAssocID="{F8F61B1D-A976-43CE-9976-BFFAC5F154E0}" presName="node" presStyleLbl="node1" presStyleIdx="3" presStyleCnt="6" custRadScaleRad="208477" custRadScaleInc="-39655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DCC14F6-D7C2-4250-B3A7-C460251432D0}" type="pres">
      <dgm:prSet presAssocID="{E24C38C1-8FFD-4D69-8CCA-D94BAAB47155}" presName="Name9" presStyleLbl="parChTrans1D2" presStyleIdx="4" presStyleCnt="6"/>
      <dgm:spPr/>
      <dgm:t>
        <a:bodyPr/>
        <a:lstStyle/>
        <a:p>
          <a:endParaRPr lang="en-GB"/>
        </a:p>
      </dgm:t>
    </dgm:pt>
    <dgm:pt modelId="{86D273AB-3C33-41FC-99BD-7EBA77771F48}" type="pres">
      <dgm:prSet presAssocID="{E24C38C1-8FFD-4D69-8CCA-D94BAAB47155}" presName="connTx" presStyleLbl="parChTrans1D2" presStyleIdx="4" presStyleCnt="6"/>
      <dgm:spPr/>
      <dgm:t>
        <a:bodyPr/>
        <a:lstStyle/>
        <a:p>
          <a:endParaRPr lang="en-GB"/>
        </a:p>
      </dgm:t>
    </dgm:pt>
    <dgm:pt modelId="{7FEC217D-908E-472C-AA59-7DC51D37AC13}" type="pres">
      <dgm:prSet presAssocID="{E2A9B5AD-730D-48EB-A18A-B971A10CD5E7}" presName="node" presStyleLbl="node1" presStyleIdx="4" presStyleCnt="6" custRadScaleRad="195908" custRadScaleInc="1648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E2BEF8D-B3CA-4EC9-BA6B-51EF72149AEF}" type="pres">
      <dgm:prSet presAssocID="{C9CF6945-F264-469F-9DF2-62B3AC8DB0EA}" presName="Name9" presStyleLbl="parChTrans1D2" presStyleIdx="5" presStyleCnt="6"/>
      <dgm:spPr/>
      <dgm:t>
        <a:bodyPr/>
        <a:lstStyle/>
        <a:p>
          <a:endParaRPr lang="en-GB"/>
        </a:p>
      </dgm:t>
    </dgm:pt>
    <dgm:pt modelId="{E09FD04A-3E95-40C1-BCDA-AF75316DD8FE}" type="pres">
      <dgm:prSet presAssocID="{C9CF6945-F264-469F-9DF2-62B3AC8DB0EA}" presName="connTx" presStyleLbl="parChTrans1D2" presStyleIdx="5" presStyleCnt="6"/>
      <dgm:spPr/>
      <dgm:t>
        <a:bodyPr/>
        <a:lstStyle/>
        <a:p>
          <a:endParaRPr lang="en-GB"/>
        </a:p>
      </dgm:t>
    </dgm:pt>
    <dgm:pt modelId="{1D6A9493-8B9D-4927-A18D-11E97AA4FF3F}" type="pres">
      <dgm:prSet presAssocID="{3EF8E5DE-113D-465A-ACCC-5683A85F7FD9}" presName="node" presStyleLbl="node1" presStyleIdx="5" presStyleCnt="6" custRadScaleRad="229288" custRadScaleInc="-59970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CB03D13E-EC4A-499D-93DE-CCA3F370850B}" srcId="{C7ABA68A-C8EF-42E8-A8F3-1316C964B57F}" destId="{9107B28B-1458-4FA1-B1FC-9BDA1B283B58}" srcOrd="0" destOrd="0" parTransId="{8F5442A4-8633-4D32-B1F0-EDD143F00976}" sibTransId="{FB160517-F084-4472-B360-5DDEE32E97B7}"/>
    <dgm:cxn modelId="{3626FCEE-69FC-47C7-BBE6-584A2A84940F}" type="presOf" srcId="{C7ABA68A-C8EF-42E8-A8F3-1316C964B57F}" destId="{90460896-9B33-4759-88C9-2F31B372D693}" srcOrd="0" destOrd="0" presId="urn:microsoft.com/office/officeart/2005/8/layout/radial1"/>
    <dgm:cxn modelId="{A1600BE0-E5EB-4A75-90A0-45960B557764}" type="presOf" srcId="{8F5442A4-8633-4D32-B1F0-EDD143F00976}" destId="{F333A92F-2532-4947-A079-5E0B9F4DD028}" srcOrd="1" destOrd="0" presId="urn:microsoft.com/office/officeart/2005/8/layout/radial1"/>
    <dgm:cxn modelId="{30898693-CB2F-4F6D-820C-3F59C9B110B4}" type="presOf" srcId="{E24C38C1-8FFD-4D69-8CCA-D94BAAB47155}" destId="{86D273AB-3C33-41FC-99BD-7EBA77771F48}" srcOrd="1" destOrd="0" presId="urn:microsoft.com/office/officeart/2005/8/layout/radial1"/>
    <dgm:cxn modelId="{96C76850-0F9D-497D-94AD-772087960822}" type="presOf" srcId="{E2A9B5AD-730D-48EB-A18A-B971A10CD5E7}" destId="{7FEC217D-908E-472C-AA59-7DC51D37AC13}" srcOrd="0" destOrd="0" presId="urn:microsoft.com/office/officeart/2005/8/layout/radial1"/>
    <dgm:cxn modelId="{D81345C4-45FF-49DB-8C74-FF12B0756FE4}" srcId="{C7ABA68A-C8EF-42E8-A8F3-1316C964B57F}" destId="{D6E75A8A-D808-42F5-8C0C-9AD46689AD77}" srcOrd="2" destOrd="0" parTransId="{9E822E81-65C0-4732-A1F2-DC99EC3F3378}" sibTransId="{C1C038E5-CC42-472C-A20D-8A80955545BC}"/>
    <dgm:cxn modelId="{A893C9AB-F760-4A36-B666-0D26BA543935}" type="presOf" srcId="{22DDF96A-A382-4D32-A6FD-0372AA58FDE0}" destId="{E0469A1A-C5C5-4433-9A09-7AF3811717FF}" srcOrd="1" destOrd="0" presId="urn:microsoft.com/office/officeart/2005/8/layout/radial1"/>
    <dgm:cxn modelId="{ABACF416-3DB3-4F55-88BB-CEA2CF2C19EE}" type="presOf" srcId="{20E542A2-F821-4CD1-BF2C-B3D6158C439C}" destId="{B73C24FF-ABEC-4D03-BD03-DD0D432CB1F6}" srcOrd="0" destOrd="0" presId="urn:microsoft.com/office/officeart/2005/8/layout/radial1"/>
    <dgm:cxn modelId="{C46A03E3-E5DC-4753-80CC-14CEB1EBD1E4}" type="presOf" srcId="{20E542A2-F821-4CD1-BF2C-B3D6158C439C}" destId="{C04CF1F9-EAA5-4161-B5EF-87FF9378B517}" srcOrd="1" destOrd="0" presId="urn:microsoft.com/office/officeart/2005/8/layout/radial1"/>
    <dgm:cxn modelId="{4E83F380-E559-4D1E-BB46-75E51CEFF412}" type="presOf" srcId="{22DDF96A-A382-4D32-A6FD-0372AA58FDE0}" destId="{523D894A-418E-4346-98BE-55A640FF7FA6}" srcOrd="0" destOrd="0" presId="urn:microsoft.com/office/officeart/2005/8/layout/radial1"/>
    <dgm:cxn modelId="{E28D9CFF-1FBB-44AE-9264-7102A81B17D8}" srcId="{11646E14-EDCC-40B7-B421-699EDCBC2FC6}" destId="{C7ABA68A-C8EF-42E8-A8F3-1316C964B57F}" srcOrd="0" destOrd="0" parTransId="{1B746815-37D3-4C99-840A-D3AD3DE9F1AC}" sibTransId="{8B329F16-F59F-47F8-AD4E-0815357D4456}"/>
    <dgm:cxn modelId="{C9EE1F79-2956-4645-A85F-7C18DD1FD24C}" type="presOf" srcId="{9E822E81-65C0-4732-A1F2-DC99EC3F3378}" destId="{48677D65-C43E-4A67-B5CF-7603979FD685}" srcOrd="0" destOrd="0" presId="urn:microsoft.com/office/officeart/2005/8/layout/radial1"/>
    <dgm:cxn modelId="{8EA5D424-8E8F-4FF9-9B2A-08662D048D93}" srcId="{C7ABA68A-C8EF-42E8-A8F3-1316C964B57F}" destId="{91D00876-257C-4765-A8F8-DF8E8E014479}" srcOrd="1" destOrd="0" parTransId="{22DDF96A-A382-4D32-A6FD-0372AA58FDE0}" sibTransId="{F1D1886D-76E2-48D7-870D-B58DA21A24D0}"/>
    <dgm:cxn modelId="{578F1A8E-FA14-48E0-A752-C1FA34A220C0}" type="presOf" srcId="{9E822E81-65C0-4732-A1F2-DC99EC3F3378}" destId="{38932543-C1BB-421C-AB3D-62DEDF67CB5A}" srcOrd="1" destOrd="0" presId="urn:microsoft.com/office/officeart/2005/8/layout/radial1"/>
    <dgm:cxn modelId="{8D2780D4-D0BE-4A55-9D89-467269AC5E11}" type="presOf" srcId="{E24C38C1-8FFD-4D69-8CCA-D94BAAB47155}" destId="{FDCC14F6-D7C2-4250-B3A7-C460251432D0}" srcOrd="0" destOrd="0" presId="urn:microsoft.com/office/officeart/2005/8/layout/radial1"/>
    <dgm:cxn modelId="{D46F1714-33B3-42CC-8FD9-3B16532D0027}" type="presOf" srcId="{3EF8E5DE-113D-465A-ACCC-5683A85F7FD9}" destId="{1D6A9493-8B9D-4927-A18D-11E97AA4FF3F}" srcOrd="0" destOrd="0" presId="urn:microsoft.com/office/officeart/2005/8/layout/radial1"/>
    <dgm:cxn modelId="{20B78C42-E13C-47C5-9EBF-5EB9A9E8C81C}" type="presOf" srcId="{91D00876-257C-4765-A8F8-DF8E8E014479}" destId="{3B68CB10-06D6-417E-8E49-50873C8935B7}" srcOrd="0" destOrd="0" presId="urn:microsoft.com/office/officeart/2005/8/layout/radial1"/>
    <dgm:cxn modelId="{A0ADE74D-E923-40FE-98C2-62EAE641CDFA}" type="presOf" srcId="{C9CF6945-F264-469F-9DF2-62B3AC8DB0EA}" destId="{7E2BEF8D-B3CA-4EC9-BA6B-51EF72149AEF}" srcOrd="0" destOrd="0" presId="urn:microsoft.com/office/officeart/2005/8/layout/radial1"/>
    <dgm:cxn modelId="{37A86A91-B54B-449D-888F-CDDD907CDABF}" type="presOf" srcId="{8F5442A4-8633-4D32-B1F0-EDD143F00976}" destId="{315A0275-19A9-4FDD-99F0-0892810500F6}" srcOrd="0" destOrd="0" presId="urn:microsoft.com/office/officeart/2005/8/layout/radial1"/>
    <dgm:cxn modelId="{C845CC16-C3E8-426E-946E-309C2D3B15FE}" srcId="{C7ABA68A-C8EF-42E8-A8F3-1316C964B57F}" destId="{3EF8E5DE-113D-465A-ACCC-5683A85F7FD9}" srcOrd="5" destOrd="0" parTransId="{C9CF6945-F264-469F-9DF2-62B3AC8DB0EA}" sibTransId="{5919F9E9-3ADA-4F41-9C76-BA3C8D6B1AE6}"/>
    <dgm:cxn modelId="{0B59FFFB-CE4A-402E-92BA-33A365E60F34}" type="presOf" srcId="{D6E75A8A-D808-42F5-8C0C-9AD46689AD77}" destId="{25EF0CF2-9B4A-43B7-A709-F98E881C8786}" srcOrd="0" destOrd="0" presId="urn:microsoft.com/office/officeart/2005/8/layout/radial1"/>
    <dgm:cxn modelId="{C0DFEF93-3C25-4241-B003-0F525663A1B8}" type="presOf" srcId="{C9CF6945-F264-469F-9DF2-62B3AC8DB0EA}" destId="{E09FD04A-3E95-40C1-BCDA-AF75316DD8FE}" srcOrd="1" destOrd="0" presId="urn:microsoft.com/office/officeart/2005/8/layout/radial1"/>
    <dgm:cxn modelId="{D9864BA1-E3A6-4707-8EEC-306D7CE8CBB2}" type="presOf" srcId="{11646E14-EDCC-40B7-B421-699EDCBC2FC6}" destId="{0D3667AC-4866-4605-9C17-C12291BECE45}" srcOrd="0" destOrd="0" presId="urn:microsoft.com/office/officeart/2005/8/layout/radial1"/>
    <dgm:cxn modelId="{FF66EB08-A6B0-4CCA-9A9E-8529F99DEBB6}" srcId="{C7ABA68A-C8EF-42E8-A8F3-1316C964B57F}" destId="{E2A9B5AD-730D-48EB-A18A-B971A10CD5E7}" srcOrd="4" destOrd="0" parTransId="{E24C38C1-8FFD-4D69-8CCA-D94BAAB47155}" sibTransId="{57B83390-D2D3-4C97-AA59-71A6FAD15F0B}"/>
    <dgm:cxn modelId="{752654F7-396A-42C1-B2E3-7B1738CB8128}" type="presOf" srcId="{F8F61B1D-A976-43CE-9976-BFFAC5F154E0}" destId="{5A76E319-C8BC-4FEC-A2F0-D8B30687051A}" srcOrd="0" destOrd="0" presId="urn:microsoft.com/office/officeart/2005/8/layout/radial1"/>
    <dgm:cxn modelId="{03691DBA-AADD-4454-8865-BAB4AE8B6DA8}" type="presOf" srcId="{9107B28B-1458-4FA1-B1FC-9BDA1B283B58}" destId="{38FBC13B-54C0-44B3-B5D9-2F2A1E067E5A}" srcOrd="0" destOrd="0" presId="urn:microsoft.com/office/officeart/2005/8/layout/radial1"/>
    <dgm:cxn modelId="{CC828736-20CD-4AD1-90B7-2DD203C6C9A1}" srcId="{C7ABA68A-C8EF-42E8-A8F3-1316C964B57F}" destId="{F8F61B1D-A976-43CE-9976-BFFAC5F154E0}" srcOrd="3" destOrd="0" parTransId="{20E542A2-F821-4CD1-BF2C-B3D6158C439C}" sibTransId="{B7BD8EEF-D9D7-43D6-9684-75425B51CEE9}"/>
    <dgm:cxn modelId="{DAF244B6-32EA-460B-9007-6D6F4F68F11C}" type="presParOf" srcId="{0D3667AC-4866-4605-9C17-C12291BECE45}" destId="{90460896-9B33-4759-88C9-2F31B372D693}" srcOrd="0" destOrd="0" presId="urn:microsoft.com/office/officeart/2005/8/layout/radial1"/>
    <dgm:cxn modelId="{AF3844B6-0FE0-4B4D-9A18-3DFF75587A3A}" type="presParOf" srcId="{0D3667AC-4866-4605-9C17-C12291BECE45}" destId="{315A0275-19A9-4FDD-99F0-0892810500F6}" srcOrd="1" destOrd="0" presId="urn:microsoft.com/office/officeart/2005/8/layout/radial1"/>
    <dgm:cxn modelId="{5BA8AF57-F3A0-44FF-92DC-6BEE7A126F6E}" type="presParOf" srcId="{315A0275-19A9-4FDD-99F0-0892810500F6}" destId="{F333A92F-2532-4947-A079-5E0B9F4DD028}" srcOrd="0" destOrd="0" presId="urn:microsoft.com/office/officeart/2005/8/layout/radial1"/>
    <dgm:cxn modelId="{0C5761DE-C80F-4B50-AAD1-DD09A0F521D0}" type="presParOf" srcId="{0D3667AC-4866-4605-9C17-C12291BECE45}" destId="{38FBC13B-54C0-44B3-B5D9-2F2A1E067E5A}" srcOrd="2" destOrd="0" presId="urn:microsoft.com/office/officeart/2005/8/layout/radial1"/>
    <dgm:cxn modelId="{F5FB7771-89E9-4ADE-8178-90E9E86CAE7F}" type="presParOf" srcId="{0D3667AC-4866-4605-9C17-C12291BECE45}" destId="{523D894A-418E-4346-98BE-55A640FF7FA6}" srcOrd="3" destOrd="0" presId="urn:microsoft.com/office/officeart/2005/8/layout/radial1"/>
    <dgm:cxn modelId="{8369456B-568C-4C26-88A2-6C10250D9EBE}" type="presParOf" srcId="{523D894A-418E-4346-98BE-55A640FF7FA6}" destId="{E0469A1A-C5C5-4433-9A09-7AF3811717FF}" srcOrd="0" destOrd="0" presId="urn:microsoft.com/office/officeart/2005/8/layout/radial1"/>
    <dgm:cxn modelId="{AC76F8B0-2BFF-4AA6-B855-708D0D95ECBF}" type="presParOf" srcId="{0D3667AC-4866-4605-9C17-C12291BECE45}" destId="{3B68CB10-06D6-417E-8E49-50873C8935B7}" srcOrd="4" destOrd="0" presId="urn:microsoft.com/office/officeart/2005/8/layout/radial1"/>
    <dgm:cxn modelId="{7B03CD7D-F18E-4608-A330-E3FC94CDB576}" type="presParOf" srcId="{0D3667AC-4866-4605-9C17-C12291BECE45}" destId="{48677D65-C43E-4A67-B5CF-7603979FD685}" srcOrd="5" destOrd="0" presId="urn:microsoft.com/office/officeart/2005/8/layout/radial1"/>
    <dgm:cxn modelId="{E6217A9D-1685-4271-80B1-FD29262A58CF}" type="presParOf" srcId="{48677D65-C43E-4A67-B5CF-7603979FD685}" destId="{38932543-C1BB-421C-AB3D-62DEDF67CB5A}" srcOrd="0" destOrd="0" presId="urn:microsoft.com/office/officeart/2005/8/layout/radial1"/>
    <dgm:cxn modelId="{4B8027B3-3780-4F84-BE30-268ED18D6B39}" type="presParOf" srcId="{0D3667AC-4866-4605-9C17-C12291BECE45}" destId="{25EF0CF2-9B4A-43B7-A709-F98E881C8786}" srcOrd="6" destOrd="0" presId="urn:microsoft.com/office/officeart/2005/8/layout/radial1"/>
    <dgm:cxn modelId="{ECB54F71-0D5F-4C31-90A9-866BC856CD11}" type="presParOf" srcId="{0D3667AC-4866-4605-9C17-C12291BECE45}" destId="{B73C24FF-ABEC-4D03-BD03-DD0D432CB1F6}" srcOrd="7" destOrd="0" presId="urn:microsoft.com/office/officeart/2005/8/layout/radial1"/>
    <dgm:cxn modelId="{7BDC7076-4E65-4852-ACEA-28A1E772F93A}" type="presParOf" srcId="{B73C24FF-ABEC-4D03-BD03-DD0D432CB1F6}" destId="{C04CF1F9-EAA5-4161-B5EF-87FF9378B517}" srcOrd="0" destOrd="0" presId="urn:microsoft.com/office/officeart/2005/8/layout/radial1"/>
    <dgm:cxn modelId="{A0B8CFF8-B84E-4568-BEDD-F105700347F9}" type="presParOf" srcId="{0D3667AC-4866-4605-9C17-C12291BECE45}" destId="{5A76E319-C8BC-4FEC-A2F0-D8B30687051A}" srcOrd="8" destOrd="0" presId="urn:microsoft.com/office/officeart/2005/8/layout/radial1"/>
    <dgm:cxn modelId="{251D53D5-270B-4686-82F9-B14E883244AD}" type="presParOf" srcId="{0D3667AC-4866-4605-9C17-C12291BECE45}" destId="{FDCC14F6-D7C2-4250-B3A7-C460251432D0}" srcOrd="9" destOrd="0" presId="urn:microsoft.com/office/officeart/2005/8/layout/radial1"/>
    <dgm:cxn modelId="{F2DD3125-35F0-4E5D-B589-5CCF1F02A866}" type="presParOf" srcId="{FDCC14F6-D7C2-4250-B3A7-C460251432D0}" destId="{86D273AB-3C33-41FC-99BD-7EBA77771F48}" srcOrd="0" destOrd="0" presId="urn:microsoft.com/office/officeart/2005/8/layout/radial1"/>
    <dgm:cxn modelId="{FC5F8EE7-DF9D-4294-8C51-CBF11C830DAF}" type="presParOf" srcId="{0D3667AC-4866-4605-9C17-C12291BECE45}" destId="{7FEC217D-908E-472C-AA59-7DC51D37AC13}" srcOrd="10" destOrd="0" presId="urn:microsoft.com/office/officeart/2005/8/layout/radial1"/>
    <dgm:cxn modelId="{5816B124-ED47-4DC2-9EF1-6CC989B1FC96}" type="presParOf" srcId="{0D3667AC-4866-4605-9C17-C12291BECE45}" destId="{7E2BEF8D-B3CA-4EC9-BA6B-51EF72149AEF}" srcOrd="11" destOrd="0" presId="urn:microsoft.com/office/officeart/2005/8/layout/radial1"/>
    <dgm:cxn modelId="{A657FA2D-9822-4CAB-BD34-020859B32DF4}" type="presParOf" srcId="{7E2BEF8D-B3CA-4EC9-BA6B-51EF72149AEF}" destId="{E09FD04A-3E95-40C1-BCDA-AF75316DD8FE}" srcOrd="0" destOrd="0" presId="urn:microsoft.com/office/officeart/2005/8/layout/radial1"/>
    <dgm:cxn modelId="{49FF3031-AFD6-42F4-BAFD-641DB2C00EBB}" type="presParOf" srcId="{0D3667AC-4866-4605-9C17-C12291BECE45}" destId="{1D6A9493-8B9D-4927-A18D-11E97AA4FF3F}" srcOrd="12" destOrd="0" presId="urn:microsoft.com/office/officeart/2005/8/layout/radial1"/>
  </dgm:cxnLst>
  <dgm:bg/>
  <dgm:whole/>
  <dgm:extLst>
    <a:ext uri="http://schemas.microsoft.com/office/drawing/2008/diagram">
      <dsp:dataModelExt xmlns:dgm="http://schemas.openxmlformats.org/drawingml/2006/diagram" xmlns:a="http://schemas.openxmlformats.org/drawingml/2006/main"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0460896-9B33-4759-88C9-2F31B372D693}">
      <dsp:nvSpPr>
        <dsp:cNvPr id="0" name=""/>
        <dsp:cNvSpPr/>
      </dsp:nvSpPr>
      <dsp:spPr>
        <a:xfrm>
          <a:off x="3100377" y="1485897"/>
          <a:ext cx="1373832" cy="1373832"/>
        </a:xfrm>
        <a:prstGeom prst="hexagon">
          <a:avLst/>
        </a:prstGeom>
        <a:solidFill>
          <a:srgbClr val="00B05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dirty="0" smtClean="0"/>
            <a:t>Force10 switch</a:t>
          </a:r>
          <a:endParaRPr lang="en-GB" sz="1900" kern="1200" dirty="0"/>
        </a:p>
      </dsp:txBody>
      <dsp:txXfrm>
        <a:off x="3100377" y="1485897"/>
        <a:ext cx="1373832" cy="1373832"/>
      </dsp:txXfrm>
    </dsp:sp>
    <dsp:sp modelId="{315A0275-19A9-4FDD-99F0-0892810500F6}">
      <dsp:nvSpPr>
        <dsp:cNvPr id="0" name=""/>
        <dsp:cNvSpPr/>
      </dsp:nvSpPr>
      <dsp:spPr>
        <a:xfrm rot="12344800">
          <a:off x="1223374" y="1413956"/>
          <a:ext cx="2046797" cy="31816"/>
        </a:xfrm>
        <a:custGeom>
          <a:avLst/>
          <a:gdLst/>
          <a:ahLst/>
          <a:cxnLst/>
          <a:rect l="0" t="0" r="0" b="0"/>
          <a:pathLst>
            <a:path>
              <a:moveTo>
                <a:pt x="0" y="15908"/>
              </a:moveTo>
              <a:lnTo>
                <a:pt x="2046797" y="1590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700" kern="1200"/>
        </a:p>
      </dsp:txBody>
      <dsp:txXfrm rot="12344800">
        <a:off x="2195603" y="1378694"/>
        <a:ext cx="102339" cy="102339"/>
      </dsp:txXfrm>
    </dsp:sp>
    <dsp:sp modelId="{38FBC13B-54C0-44B3-B5D9-2F2A1E067E5A}">
      <dsp:nvSpPr>
        <dsp:cNvPr id="0" name=""/>
        <dsp:cNvSpPr/>
      </dsp:nvSpPr>
      <dsp:spPr>
        <a:xfrm>
          <a:off x="19336" y="0"/>
          <a:ext cx="1373832" cy="1373832"/>
        </a:xfrm>
        <a:prstGeom prst="ellipse">
          <a:avLst/>
        </a:prstGeom>
        <a:solidFill>
          <a:srgbClr val="7030A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kern="1200" dirty="0" smtClean="0"/>
            <a:t>WAN</a:t>
          </a:r>
          <a:endParaRPr lang="en-GB" sz="2200" kern="1200" dirty="0"/>
        </a:p>
      </dsp:txBody>
      <dsp:txXfrm>
        <a:off x="19336" y="0"/>
        <a:ext cx="1373832" cy="1373832"/>
      </dsp:txXfrm>
    </dsp:sp>
    <dsp:sp modelId="{523D894A-418E-4346-98BE-55A640FF7FA6}">
      <dsp:nvSpPr>
        <dsp:cNvPr id="0" name=""/>
        <dsp:cNvSpPr/>
      </dsp:nvSpPr>
      <dsp:spPr>
        <a:xfrm rot="16200005">
          <a:off x="3731262" y="1413956"/>
          <a:ext cx="112064" cy="31816"/>
        </a:xfrm>
        <a:custGeom>
          <a:avLst/>
          <a:gdLst/>
          <a:ahLst/>
          <a:cxnLst/>
          <a:rect l="0" t="0" r="0" b="0"/>
          <a:pathLst>
            <a:path>
              <a:moveTo>
                <a:pt x="0" y="15908"/>
              </a:moveTo>
              <a:lnTo>
                <a:pt x="112064" y="1590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 rot="16200005">
        <a:off x="3784493" y="1427063"/>
        <a:ext cx="5603" cy="5603"/>
      </dsp:txXfrm>
    </dsp:sp>
    <dsp:sp modelId="{3B68CB10-06D6-417E-8E49-50873C8935B7}">
      <dsp:nvSpPr>
        <dsp:cNvPr id="0" name=""/>
        <dsp:cNvSpPr/>
      </dsp:nvSpPr>
      <dsp:spPr>
        <a:xfrm>
          <a:off x="3100379" y="0"/>
          <a:ext cx="1373832" cy="1373832"/>
        </a:xfrm>
        <a:prstGeom prst="ellipse">
          <a:avLst/>
        </a:prstGeom>
        <a:solidFill>
          <a:srgbClr val="7030A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kern="1200" dirty="0" smtClean="0"/>
            <a:t>HEP Offices</a:t>
          </a:r>
          <a:endParaRPr lang="en-GB" sz="2200" kern="1200" dirty="0"/>
        </a:p>
      </dsp:txBody>
      <dsp:txXfrm>
        <a:off x="3100379" y="0"/>
        <a:ext cx="1373832" cy="1373832"/>
      </dsp:txXfrm>
    </dsp:sp>
    <dsp:sp modelId="{48677D65-C43E-4A67-B5CF-7603979FD685}">
      <dsp:nvSpPr>
        <dsp:cNvPr id="0" name=""/>
        <dsp:cNvSpPr/>
      </dsp:nvSpPr>
      <dsp:spPr>
        <a:xfrm rot="5">
          <a:off x="4474209" y="2156907"/>
          <a:ext cx="1924357" cy="31816"/>
        </a:xfrm>
        <a:custGeom>
          <a:avLst/>
          <a:gdLst/>
          <a:ahLst/>
          <a:cxnLst/>
          <a:rect l="0" t="0" r="0" b="0"/>
          <a:pathLst>
            <a:path>
              <a:moveTo>
                <a:pt x="0" y="15908"/>
              </a:moveTo>
              <a:lnTo>
                <a:pt x="1924357" y="1590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700" kern="1200"/>
        </a:p>
      </dsp:txBody>
      <dsp:txXfrm rot="5">
        <a:off x="5388279" y="2124706"/>
        <a:ext cx="96217" cy="96217"/>
      </dsp:txXfrm>
    </dsp:sp>
    <dsp:sp modelId="{25EF0CF2-9B4A-43B7-A709-F98E881C8786}">
      <dsp:nvSpPr>
        <dsp:cNvPr id="0" name=""/>
        <dsp:cNvSpPr/>
      </dsp:nvSpPr>
      <dsp:spPr>
        <a:xfrm>
          <a:off x="6398567" y="1485902"/>
          <a:ext cx="1373832" cy="1373832"/>
        </a:xfrm>
        <a:prstGeom prst="ellipse">
          <a:avLst/>
        </a:prstGeom>
        <a:gradFill rotWithShape="0">
          <a:gsLst>
            <a:gs pos="0">
              <a:srgbClr val="7030A0"/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kern="1200" dirty="0" smtClean="0"/>
            <a:t>Tier2 servers</a:t>
          </a:r>
          <a:endParaRPr lang="en-GB" sz="2200" kern="1200" dirty="0"/>
        </a:p>
      </dsp:txBody>
      <dsp:txXfrm>
        <a:off x="6398567" y="1485902"/>
        <a:ext cx="1373832" cy="1373832"/>
      </dsp:txXfrm>
    </dsp:sp>
    <dsp:sp modelId="{B73C24FF-ABEC-4D03-BD03-DD0D432CB1F6}">
      <dsp:nvSpPr>
        <dsp:cNvPr id="0" name=""/>
        <dsp:cNvSpPr/>
      </dsp:nvSpPr>
      <dsp:spPr>
        <a:xfrm rot="20144852">
          <a:off x="4314579" y="1413956"/>
          <a:ext cx="2243618" cy="31816"/>
        </a:xfrm>
        <a:custGeom>
          <a:avLst/>
          <a:gdLst/>
          <a:ahLst/>
          <a:cxnLst/>
          <a:rect l="0" t="0" r="0" b="0"/>
          <a:pathLst>
            <a:path>
              <a:moveTo>
                <a:pt x="0" y="15908"/>
              </a:moveTo>
              <a:lnTo>
                <a:pt x="2243618" y="1590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800" kern="1200"/>
        </a:p>
      </dsp:txBody>
      <dsp:txXfrm rot="20144852">
        <a:off x="5380298" y="1373774"/>
        <a:ext cx="112180" cy="112180"/>
      </dsp:txXfrm>
    </dsp:sp>
    <dsp:sp modelId="{5A76E319-C8BC-4FEC-A2F0-D8B30687051A}">
      <dsp:nvSpPr>
        <dsp:cNvPr id="0" name=""/>
        <dsp:cNvSpPr/>
      </dsp:nvSpPr>
      <dsp:spPr>
        <a:xfrm>
          <a:off x="6398567" y="0"/>
          <a:ext cx="1373832" cy="1373832"/>
        </a:xfrm>
        <a:prstGeom prst="ellipse">
          <a:avLst/>
        </a:prstGeom>
        <a:solidFill>
          <a:srgbClr val="7030A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kern="1200" dirty="0" smtClean="0"/>
            <a:t>HEP servers</a:t>
          </a:r>
          <a:endParaRPr lang="en-GB" sz="2200" kern="1200" dirty="0"/>
        </a:p>
      </dsp:txBody>
      <dsp:txXfrm>
        <a:off x="6398567" y="0"/>
        <a:ext cx="1373832" cy="1373832"/>
      </dsp:txXfrm>
    </dsp:sp>
    <dsp:sp modelId="{FDCC14F6-D7C2-4250-B3A7-C460251432D0}">
      <dsp:nvSpPr>
        <dsp:cNvPr id="0" name=""/>
        <dsp:cNvSpPr/>
      </dsp:nvSpPr>
      <dsp:spPr>
        <a:xfrm rot="8989579">
          <a:off x="1161657" y="3049884"/>
          <a:ext cx="2179444" cy="31816"/>
        </a:xfrm>
        <a:custGeom>
          <a:avLst/>
          <a:gdLst/>
          <a:ahLst/>
          <a:cxnLst/>
          <a:rect l="0" t="0" r="0" b="0"/>
          <a:pathLst>
            <a:path>
              <a:moveTo>
                <a:pt x="0" y="15908"/>
              </a:moveTo>
              <a:lnTo>
                <a:pt x="2179444" y="1590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800" kern="1200"/>
        </a:p>
      </dsp:txBody>
      <dsp:txXfrm rot="8989579">
        <a:off x="2196893" y="3011306"/>
        <a:ext cx="108972" cy="108972"/>
      </dsp:txXfrm>
    </dsp:sp>
    <dsp:sp modelId="{7FEC217D-908E-472C-AA59-7DC51D37AC13}">
      <dsp:nvSpPr>
        <dsp:cNvPr id="0" name=""/>
        <dsp:cNvSpPr/>
      </dsp:nvSpPr>
      <dsp:spPr>
        <a:xfrm>
          <a:off x="28549" y="3271855"/>
          <a:ext cx="1373832" cy="137383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kern="1200" dirty="0" smtClean="0"/>
            <a:t>CSD Cluster</a:t>
          </a:r>
          <a:endParaRPr lang="en-GB" sz="2200" kern="1200" dirty="0"/>
        </a:p>
      </dsp:txBody>
      <dsp:txXfrm>
        <a:off x="28549" y="3271855"/>
        <a:ext cx="1373832" cy="1373832"/>
      </dsp:txXfrm>
    </dsp:sp>
    <dsp:sp modelId="{7E2BEF8D-B3CA-4EC9-BA6B-51EF72149AEF}">
      <dsp:nvSpPr>
        <dsp:cNvPr id="0" name=""/>
        <dsp:cNvSpPr/>
      </dsp:nvSpPr>
      <dsp:spPr>
        <a:xfrm rot="1944130">
          <a:off x="4170112" y="3203540"/>
          <a:ext cx="2532552" cy="31816"/>
        </a:xfrm>
        <a:custGeom>
          <a:avLst/>
          <a:gdLst/>
          <a:ahLst/>
          <a:cxnLst/>
          <a:rect l="0" t="0" r="0" b="0"/>
          <a:pathLst>
            <a:path>
              <a:moveTo>
                <a:pt x="0" y="15908"/>
              </a:moveTo>
              <a:lnTo>
                <a:pt x="2532552" y="1590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900" kern="1200"/>
        </a:p>
      </dsp:txBody>
      <dsp:txXfrm rot="1944130">
        <a:off x="5373074" y="3156134"/>
        <a:ext cx="126627" cy="126627"/>
      </dsp:txXfrm>
    </dsp:sp>
    <dsp:sp modelId="{1D6A9493-8B9D-4927-A18D-11E97AA4FF3F}">
      <dsp:nvSpPr>
        <dsp:cNvPr id="0" name=""/>
        <dsp:cNvSpPr/>
      </dsp:nvSpPr>
      <dsp:spPr>
        <a:xfrm>
          <a:off x="6398567" y="3579167"/>
          <a:ext cx="1373832" cy="137383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kern="1200" dirty="0" smtClean="0"/>
            <a:t>Tier2 nodes</a:t>
          </a:r>
          <a:endParaRPr lang="en-GB" sz="2200" kern="1200" dirty="0"/>
        </a:p>
      </dsp:txBody>
      <dsp:txXfrm>
        <a:off x="6398567" y="3579167"/>
        <a:ext cx="1373832" cy="13738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B4AA5F-4646-9A4F-B8AE-41A556278AF9}" type="datetimeFigureOut">
              <a:rPr lang="en-US" smtClean="0"/>
              <a:pPr/>
              <a:t>6/10/10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FBE9BC-8D5A-B64B-9942-F48DED7BE27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GB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02BCA05-D72F-427D-A6ED-D8FA1817B5F4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ＭＳ Ｐゴシック" pitchFamily="-112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powerpoint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6" name="Rectangle 14"/>
          <p:cNvSpPr>
            <a:spLocks noGrp="1" noChangeArrowheads="1"/>
          </p:cNvSpPr>
          <p:nvPr>
            <p:ph type="ctrTitle"/>
          </p:nvPr>
        </p:nvSpPr>
        <p:spPr>
          <a:xfrm>
            <a:off x="5562600" y="2286000"/>
            <a:ext cx="3352800" cy="1143000"/>
          </a:xfrm>
        </p:spPr>
        <p:txBody>
          <a:bodyPr/>
          <a:lstStyle>
            <a:lvl1pPr>
              <a:defRPr sz="15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87" name="Rectangle 15"/>
          <p:cNvSpPr>
            <a:spLocks noGrp="1" noChangeArrowheads="1"/>
          </p:cNvSpPr>
          <p:nvPr>
            <p:ph type="subTitle" idx="1"/>
          </p:nvPr>
        </p:nvSpPr>
        <p:spPr>
          <a:xfrm>
            <a:off x="5562600" y="3505200"/>
            <a:ext cx="3352800" cy="1752600"/>
          </a:xfrm>
        </p:spPr>
        <p:txBody>
          <a:bodyPr/>
          <a:lstStyle>
            <a:lvl1pPr marL="0" indent="0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81000"/>
            <a:ext cx="1943100" cy="5943600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81000"/>
            <a:ext cx="5676900" cy="5943600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914400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371600"/>
            <a:ext cx="3810000" cy="4953000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3810000" cy="4953000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371600"/>
            <a:ext cx="38100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38100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81000"/>
            <a:ext cx="7772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371600"/>
            <a:ext cx="77724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9567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956700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956700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956700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956700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rgbClr val="956700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rgbClr val="956700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rgbClr val="956700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rgbClr val="956700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defRPr sz="1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defRPr sz="1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defRPr sz="1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defRPr sz="1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defRPr sz="1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defRPr sz="1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3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3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3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3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3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3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diagramData" Target="../diagrams/data1.xml"/><Relationship Id="rId6" Type="http://schemas.openxmlformats.org/officeDocument/2006/relationships/diagramColors" Target="../diagrams/colors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3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14.png"/><Relationship Id="rId5" Type="http://schemas.openxmlformats.org/officeDocument/2006/relationships/image" Target="../media/image13.jpeg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d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3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3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3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3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3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3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3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3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9.wmf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LVP_UNI_LOGO_RG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7450" y="620713"/>
            <a:ext cx="6448425" cy="148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1258888" y="2708275"/>
            <a:ext cx="6769100" cy="116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800" b="1" dirty="0"/>
              <a:t>Liverpool HEP - Site Report</a:t>
            </a:r>
          </a:p>
          <a:p>
            <a:pPr>
              <a:spcBef>
                <a:spcPct val="50000"/>
              </a:spcBef>
            </a:pPr>
            <a:r>
              <a:rPr lang="en-GB" sz="2800" b="1" dirty="0"/>
              <a:t>June </a:t>
            </a:r>
            <a:r>
              <a:rPr lang="en-GB" sz="2800" b="1" dirty="0" smtClean="0"/>
              <a:t>2010</a:t>
            </a:r>
            <a:endParaRPr lang="en-GB" sz="2800" b="1" dirty="0"/>
          </a:p>
        </p:txBody>
      </p:sp>
      <p:sp>
        <p:nvSpPr>
          <p:cNvPr id="15364" name="Text Box 5"/>
          <p:cNvSpPr txBox="1">
            <a:spLocks noChangeArrowheads="1"/>
          </p:cNvSpPr>
          <p:nvPr/>
        </p:nvSpPr>
        <p:spPr bwMode="auto">
          <a:xfrm>
            <a:off x="1187450" y="4221163"/>
            <a:ext cx="69135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i="1"/>
              <a:t>John Bland, Robert Fay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8400" y="2438400"/>
            <a:ext cx="2599856" cy="381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Storage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anchor="ctr"/>
          <a:lstStyle/>
          <a:p>
            <a:pPr eaLnBrk="1" hangingPunct="1">
              <a:spcAft>
                <a:spcPts val="1200"/>
              </a:spcAft>
            </a:pPr>
            <a:r>
              <a:rPr lang="en-GB" dirty="0" smtClean="0"/>
              <a:t>RAID</a:t>
            </a:r>
          </a:p>
          <a:p>
            <a:pPr eaLnBrk="1" hangingPunct="1">
              <a:spcAft>
                <a:spcPts val="1200"/>
              </a:spcAft>
              <a:buFontTx/>
              <a:buChar char="•"/>
            </a:pPr>
            <a:r>
              <a:rPr lang="en-GB" dirty="0" smtClean="0"/>
              <a:t>Majority of file stores using RAID6.  Few legacy RAID5+HS.</a:t>
            </a:r>
          </a:p>
          <a:p>
            <a:pPr eaLnBrk="1" hangingPunct="1">
              <a:spcAft>
                <a:spcPts val="1200"/>
              </a:spcAft>
              <a:buFontTx/>
              <a:buChar char="•"/>
            </a:pPr>
            <a:r>
              <a:rPr lang="en-GB" dirty="0" smtClean="0"/>
              <a:t>Mix of 3ware and Areca SATA controllers</a:t>
            </a:r>
          </a:p>
          <a:p>
            <a:pPr eaLnBrk="1" hangingPunct="1">
              <a:spcAft>
                <a:spcPts val="1200"/>
              </a:spcAft>
              <a:buFontTx/>
              <a:buChar char="•"/>
            </a:pPr>
            <a:r>
              <a:rPr lang="en-GB" dirty="0" smtClean="0"/>
              <a:t>Adaptec SAS controller for grid software.</a:t>
            </a:r>
          </a:p>
          <a:p>
            <a:pPr eaLnBrk="1" hangingPunct="1">
              <a:spcAft>
                <a:spcPts val="1200"/>
              </a:spcAft>
              <a:buFontTx/>
              <a:buChar char="•"/>
            </a:pPr>
            <a:r>
              <a:rPr lang="en-GB" dirty="0" smtClean="0"/>
              <a:t>Scientific Linux 4.3, newer systems on SL5.x</a:t>
            </a:r>
          </a:p>
          <a:p>
            <a:pPr eaLnBrk="1" hangingPunct="1">
              <a:spcAft>
                <a:spcPts val="1200"/>
              </a:spcAft>
              <a:buFontTx/>
              <a:buChar char="•"/>
            </a:pPr>
            <a:r>
              <a:rPr lang="en-GB" dirty="0" smtClean="0"/>
              <a:t>Arrays monitored with 3ware/Areca web software and email alerts</a:t>
            </a:r>
          </a:p>
          <a:p>
            <a:pPr eaLnBrk="1" hangingPunct="1">
              <a:spcAft>
                <a:spcPts val="1200"/>
              </a:spcAft>
              <a:buFontTx/>
              <a:buChar char="•"/>
            </a:pPr>
            <a:r>
              <a:rPr lang="en-GB" dirty="0" smtClean="0"/>
              <a:t>Now tied in with </a:t>
            </a:r>
            <a:r>
              <a:rPr lang="en-GB" dirty="0" err="1" smtClean="0"/>
              <a:t>Nagios</a:t>
            </a:r>
            <a:r>
              <a:rPr lang="en-GB" dirty="0" smtClean="0"/>
              <a:t> as well</a:t>
            </a:r>
          </a:p>
          <a:p>
            <a:pPr eaLnBrk="1" hangingPunct="1">
              <a:spcAft>
                <a:spcPts val="1200"/>
              </a:spcAft>
              <a:buFontTx/>
              <a:buChar char="•"/>
            </a:pPr>
            <a:r>
              <a:rPr lang="en-GB" dirty="0" smtClean="0"/>
              <a:t>Software RAID1 system disks on all new servers/nodes.</a:t>
            </a:r>
          </a:p>
          <a:p>
            <a:pPr eaLnBrk="1" hangingPunct="1">
              <a:spcAft>
                <a:spcPts val="1200"/>
              </a:spcAft>
            </a:pPr>
            <a:endParaRPr lang="en-GB" dirty="0" smtClean="0"/>
          </a:p>
        </p:txBody>
      </p:sp>
      <p:pic>
        <p:nvPicPr>
          <p:cNvPr id="20484" name="Picture 4" descr="LVP_UNI_LOGO_CMY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6019800"/>
            <a:ext cx="19050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5" descr="MPj0401976000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04025" y="260350"/>
            <a:ext cx="2030413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Storage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anchor="ctr"/>
          <a:lstStyle/>
          <a:p>
            <a:pPr eaLnBrk="1" hangingPunct="1">
              <a:spcAft>
                <a:spcPts val="1800"/>
              </a:spcAft>
            </a:pPr>
            <a:r>
              <a:rPr lang="en-GB" dirty="0" smtClean="0"/>
              <a:t>File stores</a:t>
            </a:r>
          </a:p>
          <a:p>
            <a:pPr eaLnBrk="1" hangingPunct="1">
              <a:spcAft>
                <a:spcPts val="1800"/>
              </a:spcAft>
              <a:buFontTx/>
              <a:buChar char="•"/>
            </a:pPr>
            <a:r>
              <a:rPr lang="en-GB" dirty="0" smtClean="0"/>
              <a:t>13TB general purpose ‘</a:t>
            </a:r>
            <a:r>
              <a:rPr lang="en-GB" dirty="0" err="1" smtClean="0"/>
              <a:t>hepstore</a:t>
            </a:r>
            <a:r>
              <a:rPr lang="en-GB" dirty="0" smtClean="0"/>
              <a:t>’ for bulk storage</a:t>
            </a:r>
          </a:p>
          <a:p>
            <a:pPr eaLnBrk="1" hangingPunct="1">
              <a:spcAft>
                <a:spcPts val="1800"/>
              </a:spcAft>
              <a:buFontTx/>
              <a:buChar char="•"/>
            </a:pPr>
            <a:r>
              <a:rPr lang="en-GB" dirty="0" smtClean="0"/>
              <a:t>3TB scratch area for batch output (RAID10)</a:t>
            </a:r>
          </a:p>
          <a:p>
            <a:pPr eaLnBrk="1" hangingPunct="1">
              <a:spcAft>
                <a:spcPts val="1800"/>
              </a:spcAft>
              <a:buFontTx/>
              <a:buChar char="•"/>
            </a:pPr>
            <a:r>
              <a:rPr lang="en-GB" dirty="0" smtClean="0"/>
              <a:t>2.5TB high performance SAS array for grid/local software</a:t>
            </a:r>
          </a:p>
          <a:p>
            <a:pPr eaLnBrk="1" hangingPunct="1">
              <a:spcAft>
                <a:spcPts val="1800"/>
              </a:spcAft>
              <a:buFontTx/>
              <a:buChar char="•"/>
            </a:pPr>
            <a:r>
              <a:rPr lang="en-GB" dirty="0" smtClean="0"/>
              <a:t>Sundry servers for user/server backups, group storage etc</a:t>
            </a:r>
          </a:p>
          <a:p>
            <a:pPr eaLnBrk="1" hangingPunct="1">
              <a:spcAft>
                <a:spcPts val="1800"/>
              </a:spcAft>
              <a:buFontTx/>
              <a:buChar char="•"/>
            </a:pPr>
            <a:r>
              <a:rPr lang="en-GB" dirty="0" smtClean="0"/>
              <a:t>270TB RAID6 for LCG storage element (Tier2 + Tier3 storage/access via RFIO/</a:t>
            </a:r>
            <a:r>
              <a:rPr lang="en-GB" dirty="0" err="1" smtClean="0"/>
              <a:t>GridFTP</a:t>
            </a:r>
            <a:r>
              <a:rPr lang="en-GB" dirty="0" smtClean="0"/>
              <a:t>)</a:t>
            </a:r>
          </a:p>
        </p:txBody>
      </p:sp>
      <p:pic>
        <p:nvPicPr>
          <p:cNvPr id="20484" name="Picture 4" descr="LVP_UNI_LOGO_CMY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6019800"/>
            <a:ext cx="19050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5" descr="MPj0401976000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04025" y="260350"/>
            <a:ext cx="2030413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 descr="LVP_UNI_LOGO_CMY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6019800"/>
            <a:ext cx="19050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Storage - Grid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anchor="ctr"/>
          <a:lstStyle/>
          <a:p>
            <a:pPr eaLnBrk="1" hangingPunct="1">
              <a:spcAft>
                <a:spcPts val="1200"/>
              </a:spcAft>
              <a:buFontTx/>
              <a:buChar char="•"/>
            </a:pPr>
            <a:r>
              <a:rPr lang="en-GB" dirty="0" smtClean="0"/>
              <a:t>Now running head node + 12 DPM pool nodes, ~270TB of storage</a:t>
            </a:r>
          </a:p>
          <a:p>
            <a:pPr lvl="1" eaLnBrk="1" hangingPunct="1">
              <a:spcAft>
                <a:spcPts val="1200"/>
              </a:spcAft>
              <a:buFont typeface="Arial" pitchFamily="34" charset="0"/>
              <a:buChar char="•"/>
            </a:pPr>
            <a:r>
              <a:rPr lang="en-GB" dirty="0" smtClean="0"/>
              <a:t>This is combined LCG and local data</a:t>
            </a:r>
          </a:p>
          <a:p>
            <a:pPr lvl="1" eaLnBrk="1" hangingPunct="1">
              <a:spcAft>
                <a:spcPts val="1200"/>
              </a:spcAft>
              <a:buFont typeface="Arial" pitchFamily="34" charset="0"/>
              <a:buChar char="•"/>
            </a:pPr>
            <a:r>
              <a:rPr lang="en-GB" dirty="0" smtClean="0"/>
              <a:t>Using DPM as ‘cluster </a:t>
            </a:r>
            <a:r>
              <a:rPr lang="en-GB" dirty="0" err="1" smtClean="0"/>
              <a:t>filesystem</a:t>
            </a:r>
            <a:r>
              <a:rPr lang="en-GB" dirty="0" smtClean="0"/>
              <a:t>’ for Tier2 and Tier3</a:t>
            </a:r>
          </a:p>
          <a:p>
            <a:pPr lvl="1" eaLnBrk="1" hangingPunct="1">
              <a:spcAft>
                <a:spcPts val="1200"/>
              </a:spcAft>
              <a:buFont typeface="Arial" pitchFamily="34" charset="0"/>
              <a:buChar char="•"/>
            </a:pPr>
            <a:r>
              <a:rPr lang="en-GB" dirty="0" smtClean="0"/>
              <a:t>Local ATLASLIVERPOOLDISK space token</a:t>
            </a:r>
          </a:p>
          <a:p>
            <a:pPr lvl="1" eaLnBrk="1" hangingPunct="1">
              <a:spcAft>
                <a:spcPts val="1200"/>
              </a:spcAft>
            </a:pPr>
            <a:endParaRPr lang="en-GB" dirty="0" smtClean="0"/>
          </a:p>
          <a:p>
            <a:pPr eaLnBrk="1" hangingPunct="1">
              <a:spcAft>
                <a:spcPts val="1200"/>
              </a:spcAft>
              <a:buFont typeface="Arial" pitchFamily="34" charset="0"/>
              <a:buChar char="•"/>
            </a:pPr>
            <a:r>
              <a:rPr lang="en-GB" dirty="0" smtClean="0"/>
              <a:t>Still watching Lustre-based </a:t>
            </a:r>
            <a:r>
              <a:rPr lang="en-GB" dirty="0" err="1" smtClean="0"/>
              <a:t>SEs</a:t>
            </a:r>
            <a:endParaRPr lang="en-GB" dirty="0" smtClean="0"/>
          </a:p>
        </p:txBody>
      </p:sp>
      <p:pic>
        <p:nvPicPr>
          <p:cNvPr id="20485" name="Picture 5" descr="MPj0401976000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04025" y="260350"/>
            <a:ext cx="2030413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Documents and Settings\jbland.livad\Local Settings\Temporary Internet Files\Content.IE5\4T6JOPMR\MPj03961000000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8" y="0"/>
            <a:ext cx="2340864" cy="1524000"/>
          </a:xfrm>
          <a:prstGeom prst="rect">
            <a:avLst/>
          </a:prstGeom>
          <a:noFill/>
        </p:spPr>
      </p:pic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Joining Clusters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anchor="ctr"/>
          <a:lstStyle/>
          <a:p>
            <a:pPr eaLnBrk="1" hangingPunct="1">
              <a:spcAft>
                <a:spcPts val="600"/>
              </a:spcAft>
              <a:buFont typeface="Arial" pitchFamily="34" charset="0"/>
              <a:buChar char="•"/>
            </a:pPr>
            <a:r>
              <a:rPr lang="en-GB" dirty="0" smtClean="0"/>
              <a:t>High performance central Liverpool Computing Services Department (CSD) cluster</a:t>
            </a:r>
          </a:p>
          <a:p>
            <a:pPr eaLnBrk="1" hangingPunct="1">
              <a:spcAft>
                <a:spcPts val="600"/>
              </a:spcAft>
              <a:buFontTx/>
              <a:buChar char="•"/>
            </a:pPr>
            <a:r>
              <a:rPr lang="en-GB" dirty="0" smtClean="0"/>
              <a:t>Physics has a share of the CPU time</a:t>
            </a:r>
          </a:p>
          <a:p>
            <a:pPr eaLnBrk="1" hangingPunct="1">
              <a:spcAft>
                <a:spcPts val="600"/>
              </a:spcAft>
              <a:buFontTx/>
              <a:buChar char="•"/>
            </a:pPr>
            <a:r>
              <a:rPr lang="en-GB" dirty="0" smtClean="0"/>
              <a:t>Decided to use it as a second cluster for the Liverpool Tier2</a:t>
            </a:r>
          </a:p>
          <a:p>
            <a:pPr lvl="1" eaLnBrk="1" hangingPunct="1">
              <a:spcAft>
                <a:spcPts val="600"/>
              </a:spcAft>
              <a:buFontTx/>
              <a:buChar char="•"/>
            </a:pPr>
            <a:r>
              <a:rPr lang="en-GB" dirty="0" smtClean="0"/>
              <a:t>Extra cost was second CE node (£2k)</a:t>
            </a:r>
          </a:p>
          <a:p>
            <a:pPr lvl="1" eaLnBrk="1" hangingPunct="1">
              <a:spcAft>
                <a:spcPts val="600"/>
              </a:spcAft>
              <a:buFontTx/>
              <a:buChar char="•"/>
            </a:pPr>
            <a:r>
              <a:rPr lang="en-GB" dirty="0" smtClean="0"/>
              <a:t>Plus line rental for 10Gb fibre between machine rooms</a:t>
            </a:r>
          </a:p>
          <a:p>
            <a:pPr eaLnBrk="1" hangingPunct="1">
              <a:spcAft>
                <a:spcPts val="600"/>
              </a:spcAft>
              <a:buFontTx/>
              <a:buChar char="•"/>
            </a:pPr>
            <a:r>
              <a:rPr lang="en-GB" dirty="0" smtClean="0"/>
              <a:t>Liverpool HEP attained NGS Associate status</a:t>
            </a:r>
          </a:p>
          <a:p>
            <a:pPr lvl="1" eaLnBrk="1" hangingPunct="1">
              <a:spcAft>
                <a:spcPts val="600"/>
              </a:spcAft>
              <a:buFontTx/>
              <a:buChar char="•"/>
            </a:pPr>
            <a:r>
              <a:rPr lang="en-GB" dirty="0" smtClean="0"/>
              <a:t>Can take NGS-submitted jobs from traditional CSD serial job users</a:t>
            </a:r>
          </a:p>
          <a:p>
            <a:pPr lvl="1" eaLnBrk="1" hangingPunct="1">
              <a:spcAft>
                <a:spcPts val="600"/>
              </a:spcAft>
              <a:buFontTx/>
              <a:buChar char="•"/>
            </a:pPr>
            <a:r>
              <a:rPr lang="en-GB" dirty="0" smtClean="0"/>
              <a:t>Sharing load across both clusters more efficiently</a:t>
            </a:r>
          </a:p>
          <a:p>
            <a:pPr eaLnBrk="1" hangingPunct="1">
              <a:spcAft>
                <a:spcPts val="600"/>
              </a:spcAft>
              <a:buFontTx/>
              <a:buChar char="•"/>
            </a:pPr>
            <a:r>
              <a:rPr lang="en-GB" dirty="0" smtClean="0"/>
              <a:t>Compute cluster in CSD, Service/Storage nodes in Physics</a:t>
            </a:r>
          </a:p>
        </p:txBody>
      </p:sp>
      <p:pic>
        <p:nvPicPr>
          <p:cNvPr id="21508" name="Picture 4" descr="LVP_UNI_LOGO_CMY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6019800"/>
            <a:ext cx="19050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Joining Clusters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anchor="t"/>
          <a:lstStyle/>
          <a:p>
            <a:pPr eaLnBrk="1" hangingPunct="1">
              <a:buFontTx/>
              <a:buChar char="•"/>
            </a:pPr>
            <a:r>
              <a:rPr lang="en-GB" dirty="0" smtClean="0"/>
              <a:t>CSD nodes </a:t>
            </a:r>
          </a:p>
          <a:p>
            <a:pPr lvl="1" eaLnBrk="1" hangingPunct="1">
              <a:buFontTx/>
              <a:buChar char="•"/>
            </a:pPr>
            <a:r>
              <a:rPr lang="en-GB" dirty="0" smtClean="0"/>
              <a:t>Dual quad-core AMD </a:t>
            </a:r>
            <a:r>
              <a:rPr lang="en-GB" dirty="0" err="1" smtClean="0"/>
              <a:t>Opteron</a:t>
            </a:r>
            <a:r>
              <a:rPr lang="en-GB" dirty="0" smtClean="0"/>
              <a:t> 2356 CPUs, 16GB RAM</a:t>
            </a:r>
          </a:p>
          <a:p>
            <a:pPr lvl="1" eaLnBrk="1" hangingPunct="1">
              <a:buFontTx/>
              <a:buChar char="•"/>
            </a:pPr>
            <a:r>
              <a:rPr lang="en-GB" dirty="0" smtClean="0"/>
              <a:t>HEPSPEC06 7.84</a:t>
            </a:r>
          </a:p>
          <a:p>
            <a:pPr lvl="1" eaLnBrk="1" hangingPunct="1">
              <a:buFontTx/>
              <a:buChar char="•"/>
            </a:pPr>
            <a:r>
              <a:rPr lang="en-GB" dirty="0" smtClean="0"/>
              <a:t>OS was SuSE10.3, moved to RHEL5 in February</a:t>
            </a:r>
          </a:p>
          <a:p>
            <a:pPr lvl="1" eaLnBrk="1" hangingPunct="1">
              <a:buFont typeface="Arial" charset="0"/>
              <a:buChar char="•"/>
            </a:pPr>
            <a:r>
              <a:rPr lang="en-GB" dirty="0" smtClean="0"/>
              <a:t>Using </a:t>
            </a:r>
            <a:r>
              <a:rPr lang="en-GB" dirty="0" err="1" smtClean="0"/>
              <a:t>tarball</a:t>
            </a:r>
            <a:r>
              <a:rPr lang="en-GB" dirty="0" smtClean="0"/>
              <a:t> WN + extra software on NFS (no root access to nodes)</a:t>
            </a:r>
          </a:p>
          <a:p>
            <a:pPr lvl="1" eaLnBrk="1" hangingPunct="1">
              <a:buFont typeface="Arial" charset="0"/>
              <a:buChar char="•"/>
            </a:pPr>
            <a:endParaRPr lang="en-GB" dirty="0" smtClean="0"/>
          </a:p>
          <a:p>
            <a:pPr eaLnBrk="1" hangingPunct="1">
              <a:buFont typeface="Arial" charset="0"/>
              <a:buChar char="•"/>
            </a:pPr>
            <a:r>
              <a:rPr lang="en-GB" dirty="0" smtClean="0"/>
              <a:t>Needed a high performance central software server</a:t>
            </a:r>
          </a:p>
          <a:p>
            <a:pPr lvl="1" eaLnBrk="1" hangingPunct="1">
              <a:buFont typeface="Arial" charset="0"/>
              <a:buChar char="•"/>
            </a:pPr>
            <a:r>
              <a:rPr lang="en-GB" dirty="0" smtClean="0"/>
              <a:t>Using SAS 15K drives and 10G link</a:t>
            </a:r>
          </a:p>
          <a:p>
            <a:pPr lvl="1" eaLnBrk="1" hangingPunct="1">
              <a:buFont typeface="Arial" charset="0"/>
              <a:buChar char="•"/>
            </a:pPr>
            <a:r>
              <a:rPr lang="en-GB" dirty="0" smtClean="0"/>
              <a:t>Capacity upgrade required for local systems anyway (ATLAS!)</a:t>
            </a:r>
          </a:p>
          <a:p>
            <a:pPr lvl="1" eaLnBrk="1" hangingPunct="1">
              <a:buFont typeface="Arial" charset="0"/>
              <a:buChar char="•"/>
            </a:pPr>
            <a:r>
              <a:rPr lang="en-GB" dirty="0" smtClean="0"/>
              <a:t>Copes very well with ~800nodes apart from jobs that compile code</a:t>
            </a:r>
          </a:p>
          <a:p>
            <a:pPr lvl="2" eaLnBrk="1" hangingPunct="1">
              <a:buFont typeface="Arial" charset="0"/>
              <a:buChar char="•"/>
            </a:pPr>
            <a:r>
              <a:rPr lang="en-GB" dirty="0" smtClean="0"/>
              <a:t>NFS overhead on file lookup is the major bottleneck</a:t>
            </a:r>
          </a:p>
          <a:p>
            <a:pPr lvl="1" eaLnBrk="1" hangingPunct="1">
              <a:buFont typeface="Arial" charset="0"/>
              <a:buChar char="•"/>
            </a:pPr>
            <a:endParaRPr lang="en-GB" dirty="0" smtClean="0"/>
          </a:p>
          <a:p>
            <a:pPr eaLnBrk="1" hangingPunct="1">
              <a:buFontTx/>
              <a:buChar char="•"/>
            </a:pPr>
            <a:r>
              <a:rPr lang="en-GB" dirty="0" smtClean="0"/>
              <a:t>Very close to going live once network troubles sorted</a:t>
            </a:r>
          </a:p>
          <a:p>
            <a:pPr lvl="1" eaLnBrk="1" hangingPunct="1">
              <a:buFontTx/>
              <a:buChar char="•"/>
            </a:pPr>
            <a:r>
              <a:rPr lang="en-GB" dirty="0" smtClean="0"/>
              <a:t>Relying on remote administration frustrating at times</a:t>
            </a:r>
          </a:p>
          <a:p>
            <a:pPr lvl="1" eaLnBrk="1" hangingPunct="1">
              <a:buFontTx/>
              <a:buChar char="•"/>
            </a:pPr>
            <a:r>
              <a:rPr lang="en-GB" dirty="0" smtClean="0"/>
              <a:t>CSD also short-staffed, struggling with hardware issues on the new cluster</a:t>
            </a:r>
          </a:p>
        </p:txBody>
      </p:sp>
      <p:pic>
        <p:nvPicPr>
          <p:cNvPr id="21508" name="Picture 4" descr="LVP_UNI_LOGO_CMY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6019800"/>
            <a:ext cx="19050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C:\Documents and Settings\jbland.livad\Local Settings\Temporary Internet Files\Content.IE5\4T6JOPMR\MPj03961000000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8" y="0"/>
            <a:ext cx="2340864" cy="152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auto">
          <a:xfrm>
            <a:off x="4500562" y="3571876"/>
            <a:ext cx="4000528" cy="2786082"/>
          </a:xfrm>
          <a:prstGeom prst="rect">
            <a:avLst/>
          </a:prstGeom>
          <a:solidFill>
            <a:srgbClr val="0070C0">
              <a:alpha val="2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pic>
        <p:nvPicPr>
          <p:cNvPr id="23555" name="Picture 42" descr="LVP_UNI_LOGO_CMY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6092825"/>
            <a:ext cx="19050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 bwMode="auto">
          <a:xfrm>
            <a:off x="642910" y="3571876"/>
            <a:ext cx="7858180" cy="2786082"/>
          </a:xfrm>
          <a:prstGeom prst="rect">
            <a:avLst/>
          </a:prstGeom>
          <a:solidFill>
            <a:srgbClr val="00B0F0">
              <a:alpha val="1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HEP Network topology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685800" y="1371600"/>
          <a:ext cx="7772400" cy="4953000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643306" y="4357694"/>
            <a:ext cx="16430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192.168 Research VLANs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786050" y="5857892"/>
            <a:ext cx="1714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1500MTU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4500562" y="5857892"/>
            <a:ext cx="1714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9000MTU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3000364" y="2500306"/>
            <a:ext cx="6429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2G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5786446" y="4500570"/>
            <a:ext cx="1428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2G x 24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2428860" y="3929066"/>
            <a:ext cx="7858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10G</a:t>
            </a:r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5786446" y="2285992"/>
            <a:ext cx="6429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</a:t>
            </a:r>
            <a:r>
              <a:rPr lang="en-GB" dirty="0" smtClean="0"/>
              <a:t>G</a:t>
            </a:r>
            <a:endParaRPr lang="en-GB" dirty="0"/>
          </a:p>
        </p:txBody>
      </p:sp>
      <p:sp>
        <p:nvSpPr>
          <p:cNvPr id="15" name="TextBox 14"/>
          <p:cNvSpPr txBox="1"/>
          <p:nvPr/>
        </p:nvSpPr>
        <p:spPr>
          <a:xfrm>
            <a:off x="6000760" y="3143248"/>
            <a:ext cx="6429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</a:t>
            </a:r>
            <a:r>
              <a:rPr lang="en-GB" dirty="0" smtClean="0"/>
              <a:t>G</a:t>
            </a:r>
            <a:endParaRPr lang="en-GB" dirty="0"/>
          </a:p>
        </p:txBody>
      </p:sp>
      <p:sp>
        <p:nvSpPr>
          <p:cNvPr id="16" name="TextBox 15"/>
          <p:cNvSpPr txBox="1"/>
          <p:nvPr/>
        </p:nvSpPr>
        <p:spPr>
          <a:xfrm>
            <a:off x="5857884" y="3571876"/>
            <a:ext cx="10001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1-3G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Configuration and deployment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anchor="ctr"/>
          <a:lstStyle/>
          <a:p>
            <a:pPr eaLnBrk="1" hangingPunct="1">
              <a:spcAft>
                <a:spcPts val="600"/>
              </a:spcAft>
              <a:buFontTx/>
              <a:buChar char="•"/>
            </a:pPr>
            <a:r>
              <a:rPr lang="en-GB" dirty="0" err="1" smtClean="0"/>
              <a:t>Kickstart</a:t>
            </a:r>
            <a:r>
              <a:rPr lang="en-GB" dirty="0" smtClean="0"/>
              <a:t> used for OS installation and basic post install</a:t>
            </a:r>
          </a:p>
          <a:p>
            <a:pPr lvl="1" eaLnBrk="1" hangingPunct="1">
              <a:spcAft>
                <a:spcPts val="600"/>
              </a:spcAft>
              <a:buFontTx/>
              <a:buChar char="•"/>
            </a:pPr>
            <a:r>
              <a:rPr lang="en-GB" dirty="0" smtClean="0"/>
              <a:t>Previously used for desktops only</a:t>
            </a:r>
          </a:p>
          <a:p>
            <a:pPr lvl="1" eaLnBrk="1" hangingPunct="1">
              <a:spcAft>
                <a:spcPts val="600"/>
              </a:spcAft>
              <a:buFontTx/>
              <a:buChar char="•"/>
            </a:pPr>
            <a:r>
              <a:rPr lang="en-GB" dirty="0" smtClean="0"/>
              <a:t>Now used with P</a:t>
            </a:r>
            <a:r>
              <a:rPr lang="en-US" dirty="0" smtClean="0"/>
              <a:t>XE boot for automated grid node installs</a:t>
            </a:r>
          </a:p>
          <a:p>
            <a:pPr eaLnBrk="1" hangingPunct="1">
              <a:spcAft>
                <a:spcPts val="600"/>
              </a:spcAft>
              <a:buFontTx/>
              <a:buChar char="•"/>
            </a:pPr>
            <a:r>
              <a:rPr lang="en-US" dirty="0" smtClean="0"/>
              <a:t>Puppet used for post-</a:t>
            </a:r>
            <a:r>
              <a:rPr lang="en-US" dirty="0" err="1" smtClean="0"/>
              <a:t>kickstart</a:t>
            </a:r>
            <a:r>
              <a:rPr lang="en-US" dirty="0" smtClean="0"/>
              <a:t> node installation (</a:t>
            </a:r>
            <a:r>
              <a:rPr lang="en-US" dirty="0" err="1" smtClean="0"/>
              <a:t>glite</a:t>
            </a:r>
            <a:r>
              <a:rPr lang="en-US" dirty="0" smtClean="0"/>
              <a:t>-WN, YAIM etc)</a:t>
            </a:r>
          </a:p>
          <a:p>
            <a:pPr lvl="1" eaLnBrk="1" hangingPunct="1">
              <a:spcAft>
                <a:spcPts val="600"/>
              </a:spcAft>
              <a:buFontTx/>
              <a:buChar char="•"/>
            </a:pPr>
            <a:r>
              <a:rPr lang="en-GB" dirty="0" smtClean="0"/>
              <a:t>Also used for keeping systems up to date and rolling out packages</a:t>
            </a:r>
          </a:p>
          <a:p>
            <a:pPr lvl="1" eaLnBrk="1" hangingPunct="1">
              <a:spcAft>
                <a:spcPts val="600"/>
              </a:spcAft>
              <a:buFontTx/>
              <a:buChar char="•"/>
            </a:pPr>
            <a:r>
              <a:rPr lang="en-GB" dirty="0" smtClean="0"/>
              <a:t>And used on desktops for software and mount points</a:t>
            </a:r>
          </a:p>
          <a:p>
            <a:pPr eaLnBrk="1" hangingPunct="1">
              <a:spcAft>
                <a:spcPts val="600"/>
              </a:spcAft>
              <a:buFontTx/>
              <a:buChar char="•"/>
            </a:pPr>
            <a:r>
              <a:rPr lang="en-GB" dirty="0" smtClean="0"/>
              <a:t>Custom local </a:t>
            </a:r>
            <a:r>
              <a:rPr lang="en-GB" dirty="0" err="1" smtClean="0"/>
              <a:t>testnode</a:t>
            </a:r>
            <a:r>
              <a:rPr lang="en-GB" dirty="0" smtClean="0"/>
              <a:t> script to periodically check node health and software status</a:t>
            </a:r>
          </a:p>
          <a:p>
            <a:pPr lvl="1" eaLnBrk="1" hangingPunct="1">
              <a:spcAft>
                <a:spcPts val="600"/>
              </a:spcAft>
              <a:buFontTx/>
              <a:buChar char="•"/>
            </a:pPr>
            <a:r>
              <a:rPr lang="en-GB" dirty="0" smtClean="0"/>
              <a:t>Nodes put offline/online automatically</a:t>
            </a:r>
          </a:p>
          <a:p>
            <a:pPr eaLnBrk="1" hangingPunct="1">
              <a:spcAft>
                <a:spcPts val="600"/>
              </a:spcAft>
              <a:buFontTx/>
              <a:buChar char="•"/>
            </a:pPr>
            <a:r>
              <a:rPr lang="en-GB" dirty="0" smtClean="0"/>
              <a:t>Keep local YUM repo mirrors, updated when required, no surprise updates (being careful of </a:t>
            </a:r>
            <a:r>
              <a:rPr lang="en-GB" dirty="0" err="1" smtClean="0"/>
              <a:t>gLite</a:t>
            </a:r>
            <a:r>
              <a:rPr lang="en-GB" dirty="0" smtClean="0"/>
              <a:t> generic repos)</a:t>
            </a:r>
          </a:p>
        </p:txBody>
      </p:sp>
      <p:pic>
        <p:nvPicPr>
          <p:cNvPr id="24580" name="Picture 5" descr="LVP_UNI_LOGO_CMY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6019800"/>
            <a:ext cx="19050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Monitoring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GB" dirty="0" smtClean="0"/>
          </a:p>
          <a:p>
            <a:pPr eaLnBrk="1" hangingPunct="1">
              <a:buFontTx/>
              <a:buChar char="•"/>
            </a:pPr>
            <a:r>
              <a:rPr lang="en-GB" dirty="0" smtClean="0"/>
              <a:t>Ganglia on all worker nodes and servers</a:t>
            </a:r>
          </a:p>
          <a:p>
            <a:pPr eaLnBrk="1" hangingPunct="1">
              <a:buFontTx/>
              <a:buChar char="•"/>
            </a:pPr>
            <a:r>
              <a:rPr lang="en-GB" dirty="0" smtClean="0"/>
              <a:t>Use </a:t>
            </a:r>
            <a:r>
              <a:rPr lang="en-GB" dirty="0" err="1" smtClean="0"/>
              <a:t>monami</a:t>
            </a:r>
            <a:r>
              <a:rPr lang="en-GB" dirty="0" smtClean="0"/>
              <a:t> with ganglia on CE, SE and pool nodes</a:t>
            </a:r>
          </a:p>
          <a:p>
            <a:pPr lvl="1" eaLnBrk="1" hangingPunct="1">
              <a:buFontTx/>
              <a:buChar char="•"/>
            </a:pPr>
            <a:r>
              <a:rPr lang="en-GB" dirty="0" smtClean="0"/>
              <a:t>Torque/Maui stats, DPM/</a:t>
            </a:r>
            <a:r>
              <a:rPr lang="en-GB" dirty="0" err="1" smtClean="0"/>
              <a:t>MySQL</a:t>
            </a:r>
            <a:r>
              <a:rPr lang="en-GB" dirty="0" smtClean="0"/>
              <a:t> stats, RFIO/</a:t>
            </a:r>
            <a:r>
              <a:rPr lang="en-GB" dirty="0" err="1" smtClean="0"/>
              <a:t>GridFTP</a:t>
            </a:r>
            <a:r>
              <a:rPr lang="en-GB" dirty="0" smtClean="0"/>
              <a:t> connections</a:t>
            </a:r>
          </a:p>
          <a:p>
            <a:pPr eaLnBrk="1" hangingPunct="1">
              <a:buFontTx/>
              <a:buChar char="•"/>
            </a:pPr>
            <a:r>
              <a:rPr lang="en-GB" dirty="0" err="1" smtClean="0"/>
              <a:t>Nagios</a:t>
            </a:r>
            <a:r>
              <a:rPr lang="en-GB" dirty="0" smtClean="0"/>
              <a:t> monitoring all servers and nodes</a:t>
            </a:r>
          </a:p>
          <a:p>
            <a:pPr lvl="1" eaLnBrk="1" hangingPunct="1">
              <a:buFontTx/>
              <a:buChar char="•"/>
            </a:pPr>
            <a:r>
              <a:rPr lang="en-GB" dirty="0" smtClean="0"/>
              <a:t>Continually increasing number of service checks</a:t>
            </a:r>
          </a:p>
          <a:p>
            <a:pPr lvl="1" eaLnBrk="1" hangingPunct="1">
              <a:buFontTx/>
              <a:buChar char="•"/>
            </a:pPr>
            <a:r>
              <a:rPr lang="en-US" dirty="0" smtClean="0"/>
              <a:t>I</a:t>
            </a:r>
            <a:r>
              <a:rPr lang="en-GB" dirty="0" err="1" smtClean="0"/>
              <a:t>ncreasing</a:t>
            </a:r>
            <a:r>
              <a:rPr lang="en-GB" dirty="0" smtClean="0"/>
              <a:t> number of local scripts and hacks for alerts and ticketing</a:t>
            </a:r>
          </a:p>
          <a:p>
            <a:pPr eaLnBrk="1" hangingPunct="1">
              <a:buFontTx/>
              <a:buChar char="•"/>
            </a:pPr>
            <a:r>
              <a:rPr lang="en-GB" dirty="0" smtClean="0"/>
              <a:t>Cacti used to monitor building switches</a:t>
            </a:r>
          </a:p>
          <a:p>
            <a:pPr lvl="1" eaLnBrk="1" hangingPunct="1">
              <a:buFontTx/>
              <a:buChar char="•"/>
            </a:pPr>
            <a:r>
              <a:rPr lang="en-GB" dirty="0" smtClean="0"/>
              <a:t>Throughput and error readings</a:t>
            </a:r>
          </a:p>
          <a:p>
            <a:pPr eaLnBrk="1" hangingPunct="1">
              <a:buFontTx/>
              <a:buChar char="•"/>
            </a:pPr>
            <a:r>
              <a:rPr lang="en-GB" dirty="0" err="1" smtClean="0"/>
              <a:t>Ntop</a:t>
            </a:r>
            <a:r>
              <a:rPr lang="en-GB" dirty="0" smtClean="0"/>
              <a:t> monitors core Force10 switch, but still unreliable</a:t>
            </a:r>
          </a:p>
          <a:p>
            <a:pPr lvl="1" eaLnBrk="1" hangingPunct="1">
              <a:buFontTx/>
              <a:buChar char="•"/>
            </a:pPr>
            <a:r>
              <a:rPr lang="en-GB" dirty="0" err="1" smtClean="0"/>
              <a:t>sFlowTrend</a:t>
            </a:r>
            <a:r>
              <a:rPr lang="en-GB" dirty="0" smtClean="0"/>
              <a:t> tracks total throughput and biggest users, stable</a:t>
            </a:r>
          </a:p>
          <a:p>
            <a:pPr eaLnBrk="1" hangingPunct="1">
              <a:buFontTx/>
              <a:buChar char="•"/>
            </a:pPr>
            <a:r>
              <a:rPr lang="en-GB" dirty="0" err="1" smtClean="0"/>
              <a:t>LanTopolog</a:t>
            </a:r>
            <a:r>
              <a:rPr lang="en-GB" dirty="0" smtClean="0"/>
              <a:t> tracks MAC addresses and building network topology</a:t>
            </a:r>
          </a:p>
          <a:p>
            <a:pPr eaLnBrk="1" hangingPunct="1">
              <a:buFontTx/>
              <a:buChar char="•"/>
            </a:pPr>
            <a:r>
              <a:rPr lang="en-GB" dirty="0" err="1" smtClean="0"/>
              <a:t>arpwatch</a:t>
            </a:r>
            <a:r>
              <a:rPr lang="en-GB" dirty="0" smtClean="0"/>
              <a:t> monitors ARP traffic (changing IP/MAC address pairings).</a:t>
            </a:r>
          </a:p>
        </p:txBody>
      </p:sp>
      <p:pic>
        <p:nvPicPr>
          <p:cNvPr id="25604" name="Picture 4" descr="LVP_UNI_LOGO_CMY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6019800"/>
            <a:ext cx="19050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3600" y="281152"/>
            <a:ext cx="2743200" cy="13952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Monitoring - Monami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GB" dirty="0" smtClean="0"/>
          </a:p>
        </p:txBody>
      </p:sp>
      <p:pic>
        <p:nvPicPr>
          <p:cNvPr id="26628" name="Picture 4" descr="LVP_UNI_LOGO_CMY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6019800"/>
            <a:ext cx="19050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monami-jobs-efficiency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799" y="1447800"/>
            <a:ext cx="4390259" cy="1905000"/>
          </a:xfrm>
          <a:prstGeom prst="rect">
            <a:avLst/>
          </a:prstGeom>
        </p:spPr>
      </p:pic>
      <p:pic>
        <p:nvPicPr>
          <p:cNvPr id="11" name="Picture 10" descr="monami-group-usag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" y="3352800"/>
            <a:ext cx="4419600" cy="261021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43600" y="281152"/>
            <a:ext cx="2743200" cy="13952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Monitoring - Cacti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Arial" pitchFamily="34" charset="0"/>
              <a:buChar char="•"/>
            </a:pPr>
            <a:r>
              <a:rPr lang="en-GB" dirty="0" smtClean="0"/>
              <a:t>Cacti </a:t>
            </a:r>
            <a:r>
              <a:rPr lang="en-GB" dirty="0" err="1" smtClean="0"/>
              <a:t>Weathermap</a:t>
            </a:r>
            <a:endParaRPr lang="en-GB" dirty="0" smtClean="0"/>
          </a:p>
        </p:txBody>
      </p:sp>
      <p:pic>
        <p:nvPicPr>
          <p:cNvPr id="26628" name="Picture 4" descr="LVP_UNI_LOGO_CMY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6019800"/>
            <a:ext cx="19050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cacti-weathermap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1752601"/>
            <a:ext cx="7696200" cy="4191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3600" y="281152"/>
            <a:ext cx="2743200" cy="13952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400" dirty="0" smtClean="0"/>
              <a:t>Staff Status</a:t>
            </a:r>
            <a:r>
              <a:rPr lang="en-US" sz="1400" dirty="0" smtClean="0"/>
              <a:t> </a:t>
            </a:r>
            <a:endParaRPr lang="en-US" sz="3400" dirty="0" smtClean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anchor="ctr"/>
          <a:lstStyle/>
          <a:p>
            <a:pPr eaLnBrk="1" hangingPunct="1"/>
            <a:r>
              <a:rPr lang="en-US" dirty="0" smtClean="0"/>
              <a:t>No changes to technical staff since last year: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Two full time HEP system administrators </a:t>
            </a:r>
          </a:p>
          <a:p>
            <a:pPr eaLnBrk="1" hangingPunct="1">
              <a:buFontTx/>
              <a:buChar char="•"/>
            </a:pPr>
            <a:r>
              <a:rPr lang="en-US" dirty="0" smtClean="0"/>
              <a:t>John Bland, Robert Fay</a:t>
            </a:r>
          </a:p>
          <a:p>
            <a:pPr eaLnBrk="1" hangingPunct="1">
              <a:buFontTx/>
              <a:buChar char="•"/>
            </a:pPr>
            <a:endParaRPr lang="en-US" dirty="0" smtClean="0"/>
          </a:p>
          <a:p>
            <a:pPr eaLnBrk="1" hangingPunct="1"/>
            <a:r>
              <a:rPr lang="en-US" dirty="0" smtClean="0"/>
              <a:t>One full time Grid administrator (0.75FTE)</a:t>
            </a:r>
          </a:p>
          <a:p>
            <a:pPr eaLnBrk="1" hangingPunct="1">
              <a:buFontTx/>
              <a:buChar char="•"/>
            </a:pPr>
            <a:r>
              <a:rPr lang="en-US" dirty="0" smtClean="0"/>
              <a:t>Steve Jones, started September 2008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Not enough!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Mike </a:t>
            </a:r>
            <a:r>
              <a:rPr lang="en-US" dirty="0" err="1" smtClean="0"/>
              <a:t>Houlden</a:t>
            </a:r>
            <a:r>
              <a:rPr lang="en-US" dirty="0" smtClean="0"/>
              <a:t> has retired and David </a:t>
            </a:r>
            <a:r>
              <a:rPr lang="en-US" dirty="0" err="1" smtClean="0"/>
              <a:t>Hutchcroft</a:t>
            </a:r>
            <a:r>
              <a:rPr lang="en-US" dirty="0" smtClean="0"/>
              <a:t> has taken over as the </a:t>
            </a:r>
          </a:p>
          <a:p>
            <a:pPr eaLnBrk="1" hangingPunct="1"/>
            <a:r>
              <a:rPr lang="en-US" dirty="0" smtClean="0"/>
              <a:t>academic in charge of computing.</a:t>
            </a:r>
          </a:p>
        </p:txBody>
      </p:sp>
      <p:pic>
        <p:nvPicPr>
          <p:cNvPr id="16388" name="Picture 4" descr="LVP_UNI_LOGO_CMY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6019800"/>
            <a:ext cx="19050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6858000" y="292100"/>
            <a:ext cx="1955800" cy="1689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Security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 dirty="0" smtClean="0"/>
              <a:t>Network security</a:t>
            </a:r>
          </a:p>
          <a:p>
            <a:pPr lvl="1">
              <a:buFontTx/>
              <a:buChar char="•"/>
            </a:pPr>
            <a:r>
              <a:rPr lang="en-US" dirty="0" smtClean="0"/>
              <a:t>University firewall filters off-campus traffic</a:t>
            </a:r>
          </a:p>
          <a:p>
            <a:pPr lvl="1">
              <a:buFontTx/>
              <a:buChar char="•"/>
            </a:pPr>
            <a:r>
              <a:rPr lang="en-US" dirty="0" smtClean="0"/>
              <a:t>Local HEP firewalls to filter on-campus traffic</a:t>
            </a:r>
          </a:p>
          <a:p>
            <a:pPr lvl="1">
              <a:buFontTx/>
              <a:buChar char="•"/>
            </a:pPr>
            <a:r>
              <a:rPr lang="en-US" dirty="0" smtClean="0"/>
              <a:t>Monitoring of LAN devices (and blocking of MAC addresses on switch)</a:t>
            </a:r>
          </a:p>
          <a:p>
            <a:pPr lvl="1">
              <a:buFontTx/>
              <a:buChar char="•"/>
            </a:pPr>
            <a:r>
              <a:rPr lang="en-US" dirty="0" smtClean="0"/>
              <a:t>Single SSH gateway, </a:t>
            </a:r>
            <a:r>
              <a:rPr lang="en-US" dirty="0" err="1" smtClean="0"/>
              <a:t>Denyhosts</a:t>
            </a:r>
            <a:endParaRPr lang="en-US" dirty="0" smtClean="0"/>
          </a:p>
          <a:p>
            <a:pPr lvl="1">
              <a:buFontTx/>
              <a:buChar char="•"/>
            </a:pPr>
            <a:r>
              <a:rPr lang="en-US" dirty="0" smtClean="0"/>
              <a:t>Snort and BASE (need to refine rules to be useful, too many alerts)</a:t>
            </a:r>
          </a:p>
          <a:p>
            <a:pPr>
              <a:buFontTx/>
              <a:buChar char="•"/>
            </a:pPr>
            <a:r>
              <a:rPr lang="en-US" dirty="0" smtClean="0"/>
              <a:t>Physical security</a:t>
            </a:r>
          </a:p>
          <a:p>
            <a:pPr lvl="1">
              <a:buFontTx/>
              <a:buChar char="•"/>
            </a:pPr>
            <a:r>
              <a:rPr lang="en-US" dirty="0" smtClean="0"/>
              <a:t>Secure cluster room with swipe card access</a:t>
            </a:r>
          </a:p>
          <a:p>
            <a:pPr lvl="1">
              <a:buFontTx/>
              <a:buChar char="•"/>
            </a:pPr>
            <a:r>
              <a:rPr lang="en-US" dirty="0" smtClean="0"/>
              <a:t>Laptop cable locks (some laptops stolen from building in past)</a:t>
            </a:r>
          </a:p>
          <a:p>
            <a:pPr lvl="1">
              <a:buFontTx/>
              <a:buChar char="•"/>
            </a:pPr>
            <a:r>
              <a:rPr lang="en-US" dirty="0" smtClean="0"/>
              <a:t>Promoting use of encryption for sensitive data</a:t>
            </a:r>
          </a:p>
          <a:p>
            <a:pPr lvl="1">
              <a:buFontTx/>
              <a:buChar char="•"/>
            </a:pPr>
            <a:r>
              <a:rPr lang="en-US" dirty="0" smtClean="0"/>
              <a:t>Parts of HEP building publically accessible</a:t>
            </a:r>
          </a:p>
          <a:p>
            <a:pPr>
              <a:buFontTx/>
              <a:buChar char="•"/>
            </a:pPr>
            <a:r>
              <a:rPr lang="en-US" dirty="0" smtClean="0"/>
              <a:t>Logging</a:t>
            </a:r>
          </a:p>
          <a:p>
            <a:pPr lvl="1">
              <a:buFontTx/>
              <a:buChar char="•"/>
            </a:pPr>
            <a:r>
              <a:rPr lang="en-US" dirty="0" smtClean="0"/>
              <a:t>Server system logs backed up daily, stored for 1 year</a:t>
            </a:r>
          </a:p>
          <a:p>
            <a:pPr lvl="1">
              <a:buFontTx/>
              <a:buChar char="•"/>
            </a:pPr>
            <a:r>
              <a:rPr lang="en-US" dirty="0" smtClean="0"/>
              <a:t>Auditing logged MAC addresses to find rogue devices</a:t>
            </a:r>
          </a:p>
        </p:txBody>
      </p:sp>
      <p:pic>
        <p:nvPicPr>
          <p:cNvPr id="27652" name="Picture 4" descr="LVP_UNI_LOGO_CMY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6019800"/>
            <a:ext cx="19050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C:\Documents and Settings\jbland.livad\Local Settings\Temporary Internet Files\Content.IE5\JZAR6A3D\MPj04409140000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29454" y="307848"/>
            <a:ext cx="1815258" cy="13577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Plans and Issues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 dirty="0" smtClean="0"/>
              <a:t>Replace MAP-2</a:t>
            </a:r>
          </a:p>
          <a:p>
            <a:pPr lvl="1">
              <a:buFontTx/>
              <a:buChar char="•"/>
            </a:pPr>
            <a:r>
              <a:rPr lang="en-US" dirty="0" smtClean="0"/>
              <a:t>Installation of new nodes shouldn’t be a problem</a:t>
            </a:r>
          </a:p>
          <a:p>
            <a:pPr lvl="1">
              <a:buFontTx/>
              <a:buChar char="•"/>
            </a:pPr>
            <a:r>
              <a:rPr lang="en-US" dirty="0" smtClean="0"/>
              <a:t>Getting rid of several hundred Dell </a:t>
            </a:r>
            <a:r>
              <a:rPr lang="en-US" dirty="0" err="1" smtClean="0"/>
              <a:t>PowerEdge</a:t>
            </a:r>
            <a:r>
              <a:rPr lang="en-US" dirty="0" smtClean="0"/>
              <a:t> 650s more of a challenge</a:t>
            </a:r>
          </a:p>
          <a:p>
            <a:pPr lvl="1">
              <a:buFontTx/>
              <a:buChar char="•"/>
            </a:pPr>
            <a:r>
              <a:rPr lang="en-US" dirty="0" smtClean="0"/>
              <a:t>Still need to think of a name for the new cluster</a:t>
            </a:r>
          </a:p>
          <a:p>
            <a:pPr>
              <a:buFontTx/>
              <a:buChar char="•"/>
            </a:pPr>
            <a:r>
              <a:rPr lang="en-US" dirty="0" smtClean="0"/>
              <a:t>Possibility of rewiring the network in the Physics building</a:t>
            </a:r>
          </a:p>
          <a:p>
            <a:pPr lvl="1">
              <a:buFontTx/>
              <a:buChar char="•"/>
            </a:pPr>
            <a:r>
              <a:rPr lang="en-US" dirty="0" smtClean="0"/>
              <a:t>Computing Services want to rewire and take over network management for offices</a:t>
            </a:r>
          </a:p>
          <a:p>
            <a:pPr lvl="1">
              <a:buFontTx/>
              <a:buChar char="•"/>
            </a:pPr>
            <a:r>
              <a:rPr lang="en-US" dirty="0" smtClean="0"/>
              <a:t>But there’s asbestos in the building so maybe they don’t</a:t>
            </a:r>
          </a:p>
          <a:p>
            <a:pPr marL="285750" lvl="1">
              <a:buFontTx/>
              <a:buChar char="•"/>
            </a:pPr>
            <a:r>
              <a:rPr lang="en-US" sz="1800" dirty="0" smtClean="0"/>
              <a:t>IPv6</a:t>
            </a:r>
          </a:p>
          <a:p>
            <a:pPr marL="685800" lvl="2">
              <a:buFontTx/>
              <a:buChar char="•"/>
            </a:pPr>
            <a:r>
              <a:rPr lang="en-US" sz="1600" dirty="0" smtClean="0"/>
              <a:t>IANA pool of IPv4 addresses predicted to be exhausted by late 2010 / early 2011</a:t>
            </a:r>
          </a:p>
          <a:p>
            <a:pPr marL="685800" lvl="2">
              <a:buFontTx/>
              <a:buChar char="•"/>
            </a:pPr>
            <a:r>
              <a:rPr lang="en-US" sz="1600" dirty="0" smtClean="0"/>
              <a:t>Need to be ready to switch at some point…</a:t>
            </a:r>
          </a:p>
          <a:p>
            <a:pPr marL="685800" lvl="2">
              <a:buFontTx/>
              <a:buChar char="•"/>
            </a:pPr>
            <a:r>
              <a:rPr lang="en-US" sz="1600" dirty="0" smtClean="0"/>
              <a:t>Would remove any NAT issues!</a:t>
            </a:r>
          </a:p>
          <a:p>
            <a:pPr marL="685800" lvl="2">
              <a:buFontTx/>
              <a:buChar char="•"/>
            </a:pPr>
            <a:endParaRPr lang="en-US" dirty="0" smtClean="0"/>
          </a:p>
          <a:p>
            <a:pPr marL="285750" lvl="1">
              <a:buFontTx/>
              <a:buChar char="•"/>
            </a:pPr>
            <a:endParaRPr lang="en-US" dirty="0" smtClean="0"/>
          </a:p>
        </p:txBody>
      </p:sp>
      <p:pic>
        <p:nvPicPr>
          <p:cNvPr id="27652" name="Picture 4" descr="LVP_UNI_LOGO_CMY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6019800"/>
            <a:ext cx="19050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*	New kit in, older kit soon (?) to be replaced</a:t>
            </a:r>
          </a:p>
          <a:p>
            <a:pPr>
              <a:buFontTx/>
              <a:buChar char="•"/>
            </a:pPr>
            <a:r>
              <a:rPr lang="en-US" dirty="0" smtClean="0"/>
              <a:t>We’re just about keeping </a:t>
            </a:r>
            <a:r>
              <a:rPr lang="en-US" dirty="0" smtClean="0"/>
              <a:t>on top of </a:t>
            </a:r>
            <a:r>
              <a:rPr lang="en-US" dirty="0" smtClean="0"/>
              <a:t>things with the resources we have</a:t>
            </a:r>
          </a:p>
          <a:p>
            <a:pPr>
              <a:buFontTx/>
              <a:buChar char="•"/>
            </a:pPr>
            <a:endParaRPr lang="en-US" dirty="0" smtClean="0"/>
          </a:p>
        </p:txBody>
      </p:sp>
      <p:pic>
        <p:nvPicPr>
          <p:cNvPr id="28676" name="Picture 4" descr="LVP_UNI_LOGO_CMY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6019800"/>
            <a:ext cx="19050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3600" y="2514600"/>
            <a:ext cx="4419600" cy="29434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Current Hardware - Users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anchor="ctr"/>
          <a:lstStyle/>
          <a:p>
            <a:pPr eaLnBrk="1" hangingPunct="1"/>
            <a:r>
              <a:rPr lang="en-GB" dirty="0" smtClean="0"/>
              <a:t>Desktops</a:t>
            </a:r>
          </a:p>
          <a:p>
            <a:pPr eaLnBrk="1" hangingPunct="1">
              <a:buFontTx/>
              <a:buChar char="•"/>
            </a:pPr>
            <a:r>
              <a:rPr lang="en-GB" dirty="0" smtClean="0"/>
              <a:t>~100 Desktops: Scientific Linux 4.3, Windows XP, Legacy systems</a:t>
            </a:r>
          </a:p>
          <a:p>
            <a:pPr eaLnBrk="1" hangingPunct="1">
              <a:buFontTx/>
              <a:buChar char="•"/>
            </a:pPr>
            <a:r>
              <a:rPr lang="en-GB" dirty="0" smtClean="0"/>
              <a:t>Minimum spec of 3GHz ‘P4’, 1GB RAM + TFT Monitor</a:t>
            </a:r>
          </a:p>
          <a:p>
            <a:pPr eaLnBrk="1" hangingPunct="1">
              <a:buFontTx/>
              <a:buChar char="•"/>
            </a:pPr>
            <a:r>
              <a:rPr lang="en-GB" dirty="0" smtClean="0"/>
              <a:t>Hardware upgrades this Summer, SL5.x, Windows 7</a:t>
            </a:r>
          </a:p>
          <a:p>
            <a:pPr eaLnBrk="1" hangingPunct="1"/>
            <a:endParaRPr lang="en-GB" dirty="0" smtClean="0"/>
          </a:p>
          <a:p>
            <a:pPr eaLnBrk="1" hangingPunct="1"/>
            <a:r>
              <a:rPr lang="en-GB" dirty="0" smtClean="0"/>
              <a:t>Laptops</a:t>
            </a:r>
          </a:p>
          <a:p>
            <a:pPr eaLnBrk="1" hangingPunct="1">
              <a:buFontTx/>
              <a:buChar char="•"/>
            </a:pPr>
            <a:r>
              <a:rPr lang="en-GB" dirty="0" smtClean="0"/>
              <a:t>~60 Laptops: Mixed architecture, </a:t>
            </a:r>
            <a:r>
              <a:rPr lang="en-GB" dirty="0" err="1" smtClean="0"/>
              <a:t>Windows+VM</a:t>
            </a:r>
            <a:r>
              <a:rPr lang="en-GB" dirty="0" smtClean="0"/>
              <a:t>, </a:t>
            </a:r>
            <a:r>
              <a:rPr lang="en-GB" dirty="0" err="1" smtClean="0"/>
              <a:t>MacOS+VM</a:t>
            </a:r>
            <a:r>
              <a:rPr lang="en-GB" dirty="0" smtClean="0"/>
              <a:t>, </a:t>
            </a:r>
            <a:r>
              <a:rPr lang="en-GB" dirty="0" err="1" smtClean="0"/>
              <a:t>Netbooks</a:t>
            </a:r>
            <a:endParaRPr lang="en-GB" dirty="0" smtClean="0"/>
          </a:p>
          <a:p>
            <a:pPr eaLnBrk="1" hangingPunct="1"/>
            <a:endParaRPr lang="en-GB" dirty="0" smtClean="0"/>
          </a:p>
          <a:p>
            <a:pPr eaLnBrk="1" hangingPunct="1"/>
            <a:r>
              <a:rPr lang="en-GB" dirty="0" smtClean="0"/>
              <a:t>Printers</a:t>
            </a:r>
          </a:p>
          <a:p>
            <a:pPr eaLnBrk="1" hangingPunct="1">
              <a:buFontTx/>
              <a:buChar char="•"/>
            </a:pPr>
            <a:r>
              <a:rPr lang="en-GB" dirty="0" smtClean="0"/>
              <a:t>Samsung and Brother desktop printers</a:t>
            </a:r>
          </a:p>
          <a:p>
            <a:pPr eaLnBrk="1" hangingPunct="1">
              <a:buFontTx/>
              <a:buChar char="•"/>
            </a:pPr>
            <a:r>
              <a:rPr lang="en-GB" dirty="0" smtClean="0"/>
              <a:t>Various OKI and HP model group printers</a:t>
            </a:r>
          </a:p>
          <a:p>
            <a:pPr eaLnBrk="1" hangingPunct="1">
              <a:buFontTx/>
              <a:buChar char="•"/>
            </a:pPr>
            <a:r>
              <a:rPr lang="en-GB" dirty="0" smtClean="0"/>
              <a:t>Recently replaced aging HP LaserJet 4200 with HP LaserJet P4015X </a:t>
            </a:r>
          </a:p>
          <a:p>
            <a:pPr eaLnBrk="1" hangingPunct="1"/>
            <a:endParaRPr lang="en-GB" dirty="0" smtClean="0"/>
          </a:p>
        </p:txBody>
      </p:sp>
      <p:pic>
        <p:nvPicPr>
          <p:cNvPr id="17412" name="Picture 4" descr="LVP_UNI_LOGO_CMY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6019800"/>
            <a:ext cx="19050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5" descr="j028575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48488" y="333375"/>
            <a:ext cx="1824037" cy="112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Current Hardware – ‘Tier 3’ Batch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anchor="ctr"/>
          <a:lstStyle/>
          <a:p>
            <a:pPr eaLnBrk="1" hangingPunct="1"/>
            <a:r>
              <a:rPr lang="en-GB" dirty="0" smtClean="0"/>
              <a:t>‘Tier3’ Batch Farm</a:t>
            </a:r>
          </a:p>
          <a:p>
            <a:pPr eaLnBrk="1" hangingPunct="1">
              <a:buFontTx/>
              <a:buChar char="•"/>
            </a:pPr>
            <a:r>
              <a:rPr lang="en-GB" dirty="0" smtClean="0"/>
              <a:t>Software repository (0.5TB), storage (3TB scratch, 13TB bulk)</a:t>
            </a:r>
          </a:p>
          <a:p>
            <a:pPr eaLnBrk="1" hangingPunct="1">
              <a:buFontTx/>
              <a:buChar char="•"/>
            </a:pPr>
            <a:r>
              <a:rPr lang="en-GB" dirty="0" smtClean="0"/>
              <a:t>‘medium32’, ‘short’ queues consist of 40 32bit SL4 (3GHz P4, 1GB/core)</a:t>
            </a:r>
          </a:p>
          <a:p>
            <a:pPr eaLnBrk="1" hangingPunct="1">
              <a:buFontTx/>
              <a:buChar char="•"/>
            </a:pPr>
            <a:r>
              <a:rPr lang="en-US" dirty="0" smtClean="0"/>
              <a:t>‘</a:t>
            </a:r>
            <a:r>
              <a:rPr lang="en-US" dirty="0" err="1" smtClean="0"/>
              <a:t>m</a:t>
            </a:r>
            <a:r>
              <a:rPr lang="en-GB" dirty="0" smtClean="0"/>
              <a:t>edium64’, ‘short64’ queues consist of 9 64bit SL5 nodes (2xL5420, 2GB/core)</a:t>
            </a:r>
          </a:p>
          <a:p>
            <a:pPr eaLnBrk="1" hangingPunct="1">
              <a:buFontTx/>
              <a:buChar char="•"/>
            </a:pPr>
            <a:r>
              <a:rPr lang="en-GB" dirty="0" smtClean="0"/>
              <a:t>2 of the 9 SL5 nodes can also be used interactively</a:t>
            </a:r>
          </a:p>
          <a:p>
            <a:pPr eaLnBrk="1" hangingPunct="1">
              <a:buFontTx/>
              <a:buChar char="•"/>
            </a:pPr>
            <a:r>
              <a:rPr lang="en-GB" dirty="0" smtClean="0"/>
              <a:t>5 older interactive nodes (dual 32bit Xeon 2.4GHz, 2GB/core)</a:t>
            </a:r>
          </a:p>
          <a:p>
            <a:pPr eaLnBrk="1" hangingPunct="1">
              <a:buFontTx/>
              <a:buChar char="•"/>
            </a:pPr>
            <a:r>
              <a:rPr lang="en-GB" dirty="0" smtClean="0"/>
              <a:t>Using Torque/PBS/</a:t>
            </a:r>
            <a:r>
              <a:rPr lang="en-GB" dirty="0" err="1" smtClean="0"/>
              <a:t>Maui+Fairshares</a:t>
            </a:r>
            <a:endParaRPr lang="en-GB" dirty="0" smtClean="0"/>
          </a:p>
          <a:p>
            <a:pPr eaLnBrk="1" hangingPunct="1">
              <a:buFontTx/>
              <a:buChar char="•"/>
            </a:pPr>
            <a:r>
              <a:rPr lang="en-GB" dirty="0" smtClean="0"/>
              <a:t>Used for general, short analysis jobs</a:t>
            </a:r>
          </a:p>
          <a:p>
            <a:pPr eaLnBrk="1" hangingPunct="1">
              <a:buFontTx/>
              <a:buChar char="•"/>
            </a:pPr>
            <a:r>
              <a:rPr lang="en-GB" dirty="0" smtClean="0"/>
              <a:t>Grid jobs now also run opportunistically on this cluster</a:t>
            </a:r>
          </a:p>
        </p:txBody>
      </p:sp>
      <p:pic>
        <p:nvPicPr>
          <p:cNvPr id="18436" name="Picture 4" descr="LVP_UNI_LOGO_CMY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6019800"/>
            <a:ext cx="19050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5" descr="MCj0424790000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92950" y="260350"/>
            <a:ext cx="1708150" cy="177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Current Hardware – Servers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Char char="•"/>
            </a:pPr>
            <a:r>
              <a:rPr lang="en-GB" dirty="0" smtClean="0"/>
              <a:t>~40 core servers (HEP+Tier2)</a:t>
            </a:r>
          </a:p>
          <a:p>
            <a:pPr eaLnBrk="1" hangingPunct="1">
              <a:buFontTx/>
              <a:buChar char="•"/>
            </a:pPr>
            <a:r>
              <a:rPr lang="en-GB" dirty="0" smtClean="0"/>
              <a:t>~60 Gigabit switches</a:t>
            </a:r>
          </a:p>
          <a:p>
            <a:pPr eaLnBrk="1" hangingPunct="1">
              <a:buFontTx/>
              <a:buChar char="•"/>
            </a:pPr>
            <a:r>
              <a:rPr lang="en-GB" dirty="0" smtClean="0"/>
              <a:t>1 High density Force10 switch</a:t>
            </a:r>
          </a:p>
          <a:p>
            <a:pPr eaLnBrk="1" hangingPunct="1">
              <a:buFontTx/>
              <a:buChar char="•"/>
            </a:pPr>
            <a:r>
              <a:rPr lang="en-GB" dirty="0" smtClean="0"/>
              <a:t>Console access via </a:t>
            </a:r>
            <a:r>
              <a:rPr lang="en-GB" dirty="0" err="1" smtClean="0"/>
              <a:t>KVMoIP</a:t>
            </a:r>
            <a:r>
              <a:rPr lang="en-GB" dirty="0" smtClean="0"/>
              <a:t> (when it works)</a:t>
            </a:r>
          </a:p>
          <a:p>
            <a:pPr eaLnBrk="1" hangingPunct="1">
              <a:buFontTx/>
              <a:buChar char="•"/>
            </a:pPr>
            <a:endParaRPr lang="en-GB" dirty="0" smtClean="0"/>
          </a:p>
          <a:p>
            <a:r>
              <a:rPr lang="en-US" dirty="0" smtClean="0"/>
              <a:t>LCG Servers</a:t>
            </a:r>
          </a:p>
          <a:p>
            <a:pPr>
              <a:buFontTx/>
              <a:buChar char="•"/>
            </a:pPr>
            <a:r>
              <a:rPr lang="en-US" dirty="0" smtClean="0"/>
              <a:t>SE 8-core Xeon 2.66GHz, 10GB RAM, Raid 10 array</a:t>
            </a:r>
          </a:p>
          <a:p>
            <a:pPr lvl="1">
              <a:buFontTx/>
              <a:buChar char="•"/>
            </a:pPr>
            <a:r>
              <a:rPr lang="en-US" dirty="0" smtClean="0"/>
              <a:t>Unstable under SL4, crashes triggered by </a:t>
            </a:r>
            <a:r>
              <a:rPr lang="en-US" dirty="0" err="1" smtClean="0"/>
              <a:t>mysqldumps</a:t>
            </a:r>
            <a:endParaRPr lang="en-US" dirty="0" smtClean="0"/>
          </a:p>
          <a:p>
            <a:pPr lvl="1">
              <a:buFontTx/>
              <a:buChar char="•"/>
            </a:pPr>
            <a:r>
              <a:rPr lang="en-US" dirty="0" smtClean="0"/>
              <a:t>Temporarily replaced with alternate hardware</a:t>
            </a:r>
          </a:p>
          <a:p>
            <a:pPr lvl="1">
              <a:buFontTx/>
              <a:buChar char="•"/>
            </a:pPr>
            <a:r>
              <a:rPr lang="en-US" dirty="0" smtClean="0"/>
              <a:t>Testing shows it appears to be stable under SL5</a:t>
            </a:r>
          </a:p>
          <a:p>
            <a:pPr>
              <a:buFontTx/>
              <a:buChar char="•"/>
            </a:pPr>
            <a:r>
              <a:rPr lang="en-US" dirty="0" err="1" smtClean="0"/>
              <a:t>CEs</a:t>
            </a:r>
            <a:r>
              <a:rPr lang="en-US" dirty="0" smtClean="0"/>
              <a:t>, SE, UI, MON all SL4, </a:t>
            </a:r>
            <a:r>
              <a:rPr lang="en-US" dirty="0" err="1" smtClean="0"/>
              <a:t>gLite</a:t>
            </a:r>
            <a:r>
              <a:rPr lang="en-US" dirty="0" smtClean="0"/>
              <a:t> 3.1</a:t>
            </a:r>
          </a:p>
          <a:p>
            <a:pPr>
              <a:buFontTx/>
              <a:buChar char="•"/>
            </a:pPr>
            <a:r>
              <a:rPr lang="en-US" dirty="0" smtClean="0"/>
              <a:t>BDII SL5, </a:t>
            </a:r>
            <a:r>
              <a:rPr lang="en-US" dirty="0" err="1" smtClean="0"/>
              <a:t>gLite</a:t>
            </a:r>
            <a:r>
              <a:rPr lang="en-US" dirty="0" smtClean="0"/>
              <a:t> 3.2</a:t>
            </a:r>
          </a:p>
          <a:p>
            <a:pPr>
              <a:buFontTx/>
              <a:buChar char="•"/>
            </a:pPr>
            <a:r>
              <a:rPr lang="en-US" dirty="0" err="1" smtClean="0"/>
              <a:t>VMware</a:t>
            </a:r>
            <a:r>
              <a:rPr lang="en-US" dirty="0" smtClean="0"/>
              <a:t> </a:t>
            </a:r>
            <a:r>
              <a:rPr lang="en-US" dirty="0" smtClean="0"/>
              <a:t>Server being used for some servers and for testing</a:t>
            </a:r>
          </a:p>
          <a:p>
            <a:pPr lvl="1">
              <a:buFontTx/>
              <a:buChar char="•"/>
            </a:pPr>
            <a:r>
              <a:rPr lang="en-US" dirty="0" smtClean="0"/>
              <a:t>MON, BDII, </a:t>
            </a:r>
            <a:r>
              <a:rPr lang="en-US" dirty="0" err="1" smtClean="0"/>
              <a:t>CE+Torque</a:t>
            </a:r>
            <a:r>
              <a:rPr lang="en-US" dirty="0" smtClean="0"/>
              <a:t> for 64-bit cluster, CREAM CE, all </a:t>
            </a:r>
            <a:r>
              <a:rPr lang="en-US" dirty="0" err="1" smtClean="0"/>
              <a:t>VMs</a:t>
            </a:r>
            <a:endParaRPr lang="en-US" dirty="0" smtClean="0"/>
          </a:p>
        </p:txBody>
      </p:sp>
      <p:pic>
        <p:nvPicPr>
          <p:cNvPr id="18436" name="Picture 4" descr="LVP_UNI_LOGO_CMY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6019800"/>
            <a:ext cx="19050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5" descr="MCj0424790000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92950" y="260350"/>
            <a:ext cx="1708150" cy="177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Current Hardware – Nodes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7772400" cy="4653583"/>
          </a:xfrm>
        </p:spPr>
        <p:txBody>
          <a:bodyPr anchor="ctr">
            <a:spAutoFit/>
          </a:bodyPr>
          <a:lstStyle/>
          <a:p>
            <a:pPr eaLnBrk="1" hangingPunct="1"/>
            <a:r>
              <a:rPr lang="en-GB" dirty="0" smtClean="0"/>
              <a:t>MAP2 Cluster</a:t>
            </a:r>
          </a:p>
          <a:p>
            <a:pPr eaLnBrk="1" hangingPunct="1">
              <a:buFontTx/>
              <a:buChar char="•"/>
            </a:pPr>
            <a:r>
              <a:rPr lang="en-GB" dirty="0" smtClean="0"/>
              <a:t>Still going!</a:t>
            </a:r>
          </a:p>
          <a:p>
            <a:pPr eaLnBrk="1" hangingPunct="1">
              <a:buFontTx/>
              <a:buChar char="•"/>
            </a:pPr>
            <a:r>
              <a:rPr lang="en-GB" dirty="0" smtClean="0"/>
              <a:t>Originally 24 rack (960 node) (Dell </a:t>
            </a:r>
            <a:r>
              <a:rPr lang="en-GB" dirty="0" err="1" smtClean="0"/>
              <a:t>PowerEdge</a:t>
            </a:r>
            <a:r>
              <a:rPr lang="en-GB" dirty="0" smtClean="0"/>
              <a:t> 650) cluster</a:t>
            </a:r>
          </a:p>
          <a:p>
            <a:pPr eaLnBrk="1" hangingPunct="1">
              <a:buFontTx/>
              <a:buChar char="•"/>
            </a:pPr>
            <a:r>
              <a:rPr lang="en-GB" dirty="0" smtClean="0"/>
              <a:t>Nodes are 3GHz P4, 1-1.5GB RAM, 120GB disk </a:t>
            </a:r>
            <a:r>
              <a:rPr lang="en-US" dirty="0" smtClean="0"/>
              <a:t>–</a:t>
            </a:r>
            <a:r>
              <a:rPr lang="en-GB" dirty="0" smtClean="0"/>
              <a:t> 5.32 HEPSPEC06</a:t>
            </a:r>
          </a:p>
          <a:p>
            <a:pPr eaLnBrk="1" hangingPunct="1">
              <a:buFontTx/>
              <a:buChar char="•"/>
            </a:pPr>
            <a:r>
              <a:rPr lang="en-GB" dirty="0" smtClean="0"/>
              <a:t>2 racks (80 nodes) shared with other departments</a:t>
            </a:r>
          </a:p>
          <a:p>
            <a:pPr eaLnBrk="1" hangingPunct="1">
              <a:buFontTx/>
              <a:buChar char="•"/>
            </a:pPr>
            <a:r>
              <a:rPr lang="en-GB" dirty="0" smtClean="0"/>
              <a:t>18 racks (~700 nodes) primarily for LCG jobs</a:t>
            </a:r>
          </a:p>
          <a:p>
            <a:pPr eaLnBrk="1" hangingPunct="1">
              <a:buFontTx/>
              <a:buChar char="•"/>
            </a:pPr>
            <a:r>
              <a:rPr lang="en-GB" dirty="0" smtClean="0"/>
              <a:t>1 rack (40 nodes) for general purpose local batch processing</a:t>
            </a:r>
          </a:p>
          <a:p>
            <a:pPr eaLnBrk="1" hangingPunct="1">
              <a:buFontTx/>
              <a:buChar char="•"/>
            </a:pPr>
            <a:r>
              <a:rPr lang="en-GB" dirty="0" smtClean="0"/>
              <a:t>3 racks retired (Dell nodes replaced with other hardware)</a:t>
            </a:r>
          </a:p>
          <a:p>
            <a:pPr eaLnBrk="1" hangingPunct="1">
              <a:buFontTx/>
              <a:buChar char="•"/>
            </a:pPr>
            <a:r>
              <a:rPr lang="en-GB" dirty="0" smtClean="0"/>
              <a:t>Each rack has two 24 port gigabit switches, 2Gbit/s uplink</a:t>
            </a:r>
          </a:p>
          <a:p>
            <a:pPr eaLnBrk="1" hangingPunct="1">
              <a:buFontTx/>
              <a:buChar char="•"/>
            </a:pPr>
            <a:r>
              <a:rPr lang="en-GB" dirty="0" smtClean="0"/>
              <a:t>All racks connected into VLANs via Force10 managed switch/router</a:t>
            </a:r>
          </a:p>
          <a:p>
            <a:pPr lvl="1" eaLnBrk="1" hangingPunct="1">
              <a:buFontTx/>
              <a:buChar char="•"/>
            </a:pPr>
            <a:r>
              <a:rPr lang="en-GB" dirty="0" smtClean="0"/>
              <a:t>1 VLAN/rack, all traffic Layer3</a:t>
            </a:r>
          </a:p>
          <a:p>
            <a:pPr eaLnBrk="1" hangingPunct="1">
              <a:buFontTx/>
              <a:buChar char="•"/>
            </a:pPr>
            <a:r>
              <a:rPr lang="en-GB" dirty="0" smtClean="0"/>
              <a:t>Still repairing/retiring broken nodes on a weekly basis</a:t>
            </a:r>
          </a:p>
          <a:p>
            <a:pPr eaLnBrk="1" hangingPunct="1">
              <a:buFontTx/>
              <a:buChar char="•"/>
            </a:pPr>
            <a:r>
              <a:rPr lang="en-GB" dirty="0" smtClean="0"/>
              <a:t>But</a:t>
            </a:r>
            <a:r>
              <a:rPr lang="en-US" dirty="0" smtClean="0"/>
              <a:t>…</a:t>
            </a:r>
            <a:endParaRPr lang="en-GB" dirty="0" smtClean="0"/>
          </a:p>
          <a:p>
            <a:pPr eaLnBrk="1" hangingPunct="1"/>
            <a:endParaRPr lang="en-GB" dirty="0" smtClean="0"/>
          </a:p>
        </p:txBody>
      </p:sp>
      <p:pic>
        <p:nvPicPr>
          <p:cNvPr id="19460" name="Picture 4" descr="LVP_UNI_LOGO_CMY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6019800"/>
            <a:ext cx="19050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5" descr="MCBD06931_000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19925" y="188913"/>
            <a:ext cx="1892300" cy="187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Current Hardware – Nodes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anchor="ctr"/>
          <a:lstStyle/>
          <a:p>
            <a:pPr eaLnBrk="1" hangingPunct="1">
              <a:spcAft>
                <a:spcPts val="1800"/>
              </a:spcAft>
            </a:pPr>
            <a:r>
              <a:rPr lang="en-GB" dirty="0" smtClean="0"/>
              <a:t>MAP2 Cluster (continued)</a:t>
            </a:r>
          </a:p>
          <a:p>
            <a:pPr eaLnBrk="1" hangingPunct="1">
              <a:spcAft>
                <a:spcPts val="1800"/>
              </a:spcAft>
              <a:buFontTx/>
              <a:buChar char="•"/>
            </a:pPr>
            <a:r>
              <a:rPr lang="en-GB" dirty="0" smtClean="0"/>
              <a:t>Its days are hopefully numbered </a:t>
            </a:r>
          </a:p>
          <a:p>
            <a:pPr eaLnBrk="1" hangingPunct="1">
              <a:spcAft>
                <a:spcPts val="1800"/>
              </a:spcAft>
              <a:buFontTx/>
              <a:buChar char="•"/>
            </a:pPr>
            <a:r>
              <a:rPr lang="en-GB" dirty="0" smtClean="0"/>
              <a:t>Internal agreement to fund replacement from energy savings</a:t>
            </a:r>
          </a:p>
          <a:p>
            <a:pPr eaLnBrk="1" hangingPunct="1">
              <a:spcAft>
                <a:spcPts val="1800"/>
              </a:spcAft>
              <a:buFontTx/>
              <a:buChar char="•"/>
            </a:pPr>
            <a:r>
              <a:rPr lang="en-GB" dirty="0" smtClean="0"/>
              <a:t>Proposed replacement will be 72 E5620 CPUs (288 cores) or equivalent</a:t>
            </a:r>
          </a:p>
          <a:p>
            <a:pPr eaLnBrk="1" hangingPunct="1">
              <a:spcAft>
                <a:spcPts val="1800"/>
              </a:spcAft>
              <a:buFontTx/>
              <a:buChar char="•"/>
            </a:pPr>
            <a:r>
              <a:rPr lang="en-GB" dirty="0" smtClean="0"/>
              <a:t>Power consumption will go from up to ~140kW to ~10.5kW (peak)</a:t>
            </a:r>
          </a:p>
          <a:p>
            <a:pPr eaLnBrk="1" hangingPunct="1">
              <a:spcAft>
                <a:spcPts val="1800"/>
              </a:spcAft>
            </a:pPr>
            <a:endParaRPr lang="en-GB" dirty="0" smtClean="0"/>
          </a:p>
        </p:txBody>
      </p:sp>
      <p:pic>
        <p:nvPicPr>
          <p:cNvPr id="19460" name="Picture 4" descr="LVP_UNI_LOGO_CMY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6019800"/>
            <a:ext cx="19050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5" descr="MCBD06931_000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19925" y="188913"/>
            <a:ext cx="1892300" cy="187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Current Hardware – Nodes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anchor="ctr"/>
          <a:lstStyle/>
          <a:p>
            <a:pPr eaLnBrk="1" hangingPunct="1">
              <a:spcAft>
                <a:spcPts val="600"/>
              </a:spcAft>
            </a:pPr>
            <a:r>
              <a:rPr lang="en-GB" dirty="0" smtClean="0"/>
              <a:t>New cluster</a:t>
            </a:r>
          </a:p>
          <a:p>
            <a:pPr eaLnBrk="1" hangingPunct="1">
              <a:spcAft>
                <a:spcPts val="600"/>
              </a:spcAft>
              <a:buFontTx/>
              <a:buChar char="•"/>
            </a:pPr>
            <a:r>
              <a:rPr lang="en-GB" dirty="0" smtClean="0"/>
              <a:t>Started with 7 dual L5420 nodes (56 cores with HEPSPEC06 8.01)</a:t>
            </a:r>
          </a:p>
          <a:p>
            <a:pPr eaLnBrk="1" hangingPunct="1">
              <a:spcAft>
                <a:spcPts val="600"/>
              </a:spcAft>
              <a:buFontTx/>
              <a:buChar char="•"/>
            </a:pPr>
            <a:r>
              <a:rPr lang="en-GB" dirty="0" smtClean="0"/>
              <a:t>With last round of </a:t>
            </a:r>
            <a:r>
              <a:rPr lang="en-GB" dirty="0" err="1" smtClean="0"/>
              <a:t>GridPP</a:t>
            </a:r>
            <a:r>
              <a:rPr lang="en-GB" dirty="0" smtClean="0"/>
              <a:t> funding added 7 of:</a:t>
            </a:r>
          </a:p>
          <a:p>
            <a:pPr lvl="1" eaLnBrk="1" hangingPunct="1">
              <a:spcAft>
                <a:spcPts val="600"/>
              </a:spcAft>
              <a:buFontTx/>
              <a:buChar char="•"/>
            </a:pPr>
            <a:r>
              <a:rPr lang="en-GB" dirty="0" err="1" smtClean="0"/>
              <a:t>SuperMicro</a:t>
            </a:r>
            <a:r>
              <a:rPr lang="en-GB" dirty="0" smtClean="0"/>
              <a:t> SYS-6026TT-TF quad-board 2U chassis</a:t>
            </a:r>
          </a:p>
          <a:p>
            <a:pPr lvl="1" eaLnBrk="1" hangingPunct="1">
              <a:spcAft>
                <a:spcPts val="600"/>
              </a:spcAft>
              <a:buFontTx/>
              <a:buChar char="•"/>
            </a:pPr>
            <a:r>
              <a:rPr lang="en-GB" dirty="0" smtClean="0"/>
              <a:t>Dual 1400W redundant </a:t>
            </a:r>
            <a:r>
              <a:rPr lang="en-GB" dirty="0" err="1" smtClean="0"/>
              <a:t>PSUs</a:t>
            </a:r>
            <a:endParaRPr lang="en-GB" dirty="0" smtClean="0"/>
          </a:p>
          <a:p>
            <a:pPr lvl="1" eaLnBrk="1" hangingPunct="1">
              <a:spcAft>
                <a:spcPts val="600"/>
              </a:spcAft>
              <a:buFontTx/>
              <a:buChar char="•"/>
            </a:pPr>
            <a:r>
              <a:rPr lang="en-GB" dirty="0" smtClean="0"/>
              <a:t>4 </a:t>
            </a:r>
            <a:r>
              <a:rPr lang="en-GB" dirty="0" err="1" smtClean="0"/>
              <a:t>x</a:t>
            </a:r>
            <a:r>
              <a:rPr lang="en-GB" dirty="0" smtClean="0"/>
              <a:t> </a:t>
            </a:r>
            <a:r>
              <a:rPr lang="en-GB" dirty="0" err="1" smtClean="0"/>
              <a:t>SuperMicro</a:t>
            </a:r>
            <a:r>
              <a:rPr lang="en-GB" dirty="0" smtClean="0"/>
              <a:t> X8DDT-F motherboards</a:t>
            </a:r>
          </a:p>
          <a:p>
            <a:pPr lvl="1" eaLnBrk="1" hangingPunct="1">
              <a:spcAft>
                <a:spcPts val="600"/>
              </a:spcAft>
              <a:buFontTx/>
              <a:buChar char="•"/>
            </a:pPr>
            <a:r>
              <a:rPr lang="en-GB" dirty="0" smtClean="0"/>
              <a:t>8 </a:t>
            </a:r>
            <a:r>
              <a:rPr lang="en-GB" dirty="0" err="1" smtClean="0"/>
              <a:t>x</a:t>
            </a:r>
            <a:r>
              <a:rPr lang="en-GB" dirty="0" smtClean="0"/>
              <a:t> Intel E5620 Xeon CPUs</a:t>
            </a:r>
          </a:p>
          <a:p>
            <a:pPr lvl="1" eaLnBrk="1" hangingPunct="1">
              <a:spcAft>
                <a:spcPts val="600"/>
              </a:spcAft>
              <a:buFontTx/>
              <a:buChar char="•"/>
            </a:pPr>
            <a:r>
              <a:rPr lang="en-GB" dirty="0" smtClean="0"/>
              <a:t>96GB RAM</a:t>
            </a:r>
          </a:p>
          <a:p>
            <a:pPr lvl="1" eaLnBrk="1" hangingPunct="1">
              <a:spcAft>
                <a:spcPts val="600"/>
              </a:spcAft>
              <a:buFontTx/>
              <a:buChar char="•"/>
            </a:pPr>
            <a:r>
              <a:rPr lang="en-GB" dirty="0" smtClean="0"/>
              <a:t>8 </a:t>
            </a:r>
            <a:r>
              <a:rPr lang="en-GB" dirty="0" err="1" smtClean="0"/>
              <a:t>x</a:t>
            </a:r>
            <a:r>
              <a:rPr lang="en-GB" dirty="0" smtClean="0"/>
              <a:t> 1TB Enterprise SATA drive</a:t>
            </a:r>
          </a:p>
          <a:p>
            <a:pPr lvl="1" eaLnBrk="1" hangingPunct="1">
              <a:spcAft>
                <a:spcPts val="600"/>
              </a:spcAft>
              <a:buFontTx/>
              <a:buChar char="•"/>
            </a:pPr>
            <a:r>
              <a:rPr lang="en-GB" dirty="0" smtClean="0"/>
              <a:t>224 cores total</a:t>
            </a:r>
          </a:p>
          <a:p>
            <a:pPr lvl="1" eaLnBrk="1" hangingPunct="1">
              <a:spcAft>
                <a:spcPts val="600"/>
              </a:spcAft>
            </a:pPr>
            <a:endParaRPr lang="en-GB" dirty="0" smtClean="0"/>
          </a:p>
        </p:txBody>
      </p:sp>
      <p:pic>
        <p:nvPicPr>
          <p:cNvPr id="19460" name="Picture 4" descr="LVP_UNI_LOGO_CMY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6019800"/>
            <a:ext cx="19050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5" descr="MCBD06931_000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19925" y="188913"/>
            <a:ext cx="1892300" cy="187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Current Hardware – Nodes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GB" dirty="0" smtClean="0"/>
          </a:p>
          <a:p>
            <a:pPr lvl="1" eaLnBrk="1" hangingPunct="1"/>
            <a:endParaRPr lang="en-GB" dirty="0" smtClean="0"/>
          </a:p>
        </p:txBody>
      </p:sp>
      <p:pic>
        <p:nvPicPr>
          <p:cNvPr id="19460" name="Picture 4" descr="LVP_UNI_LOGO_CMY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6019800"/>
            <a:ext cx="19050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5" descr="MCBD06931_000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19925" y="188913"/>
            <a:ext cx="1892300" cy="187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E5620HEPSPEC06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" y="1447800"/>
            <a:ext cx="7772400" cy="4343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3">
      <a:dk1>
        <a:srgbClr val="000000"/>
      </a:dk1>
      <a:lt1>
        <a:srgbClr val="FFFFFF"/>
      </a:lt1>
      <a:dk2>
        <a:srgbClr val="9567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3">
        <a:dk1>
          <a:srgbClr val="000000"/>
        </a:dk1>
        <a:lt1>
          <a:srgbClr val="FFFFFF"/>
        </a:lt1>
        <a:dk2>
          <a:srgbClr val="9567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16415</TotalTime>
  <Words>1491</Words>
  <Application>Microsoft Office PowerPoint</Application>
  <PresentationFormat>On-screen Show (4:3)</PresentationFormat>
  <Paragraphs>209</Paragraphs>
  <Slides>22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Blank Presentation</vt:lpstr>
      <vt:lpstr>Slide 1</vt:lpstr>
      <vt:lpstr>Staff Status </vt:lpstr>
      <vt:lpstr>Current Hardware - Users</vt:lpstr>
      <vt:lpstr>Current Hardware – ‘Tier 3’ Batch</vt:lpstr>
      <vt:lpstr>Current Hardware – Servers</vt:lpstr>
      <vt:lpstr>Current Hardware – Nodes</vt:lpstr>
      <vt:lpstr>Current Hardware – Nodes</vt:lpstr>
      <vt:lpstr>Current Hardware – Nodes</vt:lpstr>
      <vt:lpstr>Current Hardware – Nodes</vt:lpstr>
      <vt:lpstr>Storage</vt:lpstr>
      <vt:lpstr>Storage</vt:lpstr>
      <vt:lpstr>Storage - Grid</vt:lpstr>
      <vt:lpstr>Joining Clusters</vt:lpstr>
      <vt:lpstr>Joining Clusters</vt:lpstr>
      <vt:lpstr>HEP Network topology</vt:lpstr>
      <vt:lpstr>Configuration and deployment</vt:lpstr>
      <vt:lpstr>Monitoring</vt:lpstr>
      <vt:lpstr>Monitoring - Monami</vt:lpstr>
      <vt:lpstr>Monitoring - Cacti</vt:lpstr>
      <vt:lpstr>Security</vt:lpstr>
      <vt:lpstr>Plans and Issues</vt:lpstr>
      <vt:lpstr>Conclusion</vt:lpstr>
    </vt:vector>
  </TitlesOfParts>
  <Company>Krusty Morris</Company>
  <LinksUpToDate>false</LinksUpToDate>
  <SharedDoc>false</SharedDoc>
  <HyperlinksChanged>false</HyperlinksChanged>
  <AppVersion>12.0256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HEPSYSMAN Liverpool Report</dc:subject>
  <dc:creator>John Bland &amp; Rob Fay</dc:creator>
  <cp:lastModifiedBy>Robert Fay</cp:lastModifiedBy>
  <cp:revision>470</cp:revision>
  <dcterms:created xsi:type="dcterms:W3CDTF">2010-06-10T09:42:21Z</dcterms:created>
  <dcterms:modified xsi:type="dcterms:W3CDTF">2010-06-10T12:19:58Z</dcterms:modified>
</cp:coreProperties>
</file>