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9" r:id="rId4"/>
    <p:sldId id="273" r:id="rId5"/>
    <p:sldId id="264" r:id="rId6"/>
    <p:sldId id="271" r:id="rId7"/>
    <p:sldId id="260" r:id="rId8"/>
    <p:sldId id="269" r:id="rId9"/>
    <p:sldId id="267" r:id="rId10"/>
    <p:sldId id="270" r:id="rId11"/>
    <p:sldId id="272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n-GB" baseline="0">
                <a:solidFill>
                  <a:schemeClr val="bg2">
                    <a:lumMod val="90000"/>
                  </a:schemeClr>
                </a:solidFill>
              </a:defRPr>
            </a:pPr>
            <a:r>
              <a:rPr lang="en-GB" baseline="0" dirty="0" smtClean="0">
                <a:solidFill>
                  <a:schemeClr val="bg2">
                    <a:lumMod val="90000"/>
                  </a:schemeClr>
                </a:solidFill>
              </a:rPr>
              <a:t>Tier 2/3 Growth</a:t>
            </a:r>
            <a:endParaRPr lang="en-GB" baseline="0" dirty="0">
              <a:solidFill>
                <a:schemeClr val="bg2">
                  <a:lumMod val="90000"/>
                </a:schemeClr>
              </a:solidFill>
            </a:endParaRPr>
          </a:p>
        </c:rich>
      </c:tx>
      <c:layout/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Disk (TB)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7.0</c:v>
                </c:pt>
                <c:pt idx="1">
                  <c:v>80.0</c:v>
                </c:pt>
                <c:pt idx="2">
                  <c:v>158.0</c:v>
                </c:pt>
                <c:pt idx="3">
                  <c:v>158.0</c:v>
                </c:pt>
                <c:pt idx="4">
                  <c:v>258.0</c:v>
                </c:pt>
                <c:pt idx="5">
                  <c:v>658.0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48.0</c:v>
                </c:pt>
                <c:pt idx="1">
                  <c:v>256.0</c:v>
                </c:pt>
                <c:pt idx="2">
                  <c:v>384.0</c:v>
                </c:pt>
                <c:pt idx="3">
                  <c:v>512.0</c:v>
                </c:pt>
                <c:pt idx="4">
                  <c:v>672.0</c:v>
                </c:pt>
                <c:pt idx="5">
                  <c:v>1584.0</c:v>
                </c:pt>
              </c:numCache>
            </c:numRef>
          </c:val>
        </c:ser>
        <c:axId val="470076008"/>
        <c:axId val="470079336"/>
        <c:axId val="470082872"/>
      </c:line3DChart>
      <c:catAx>
        <c:axId val="470076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GB" baseline="0">
                <a:solidFill>
                  <a:schemeClr val="bg2">
                    <a:lumMod val="90000"/>
                  </a:schemeClr>
                </a:solidFill>
              </a:defRPr>
            </a:pPr>
            <a:endParaRPr lang="en-US"/>
          </a:p>
        </c:txPr>
        <c:crossAx val="470079336"/>
        <c:crosses val="autoZero"/>
        <c:auto val="1"/>
        <c:lblAlgn val="ctr"/>
        <c:lblOffset val="100"/>
      </c:catAx>
      <c:valAx>
        <c:axId val="470079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GB" baseline="0">
                <a:solidFill>
                  <a:schemeClr val="bg2">
                    <a:lumMod val="90000"/>
                  </a:schemeClr>
                </a:solidFill>
              </a:defRPr>
            </a:pPr>
            <a:endParaRPr lang="en-US"/>
          </a:p>
        </c:txPr>
        <c:crossAx val="470076008"/>
        <c:crosses val="autoZero"/>
        <c:crossBetween val="between"/>
      </c:valAx>
      <c:serAx>
        <c:axId val="470082872"/>
        <c:scaling>
          <c:orientation val="minMax"/>
        </c:scaling>
        <c:delete val="1"/>
        <c:axPos val="b"/>
        <c:tickLblPos val="none"/>
        <c:crossAx val="470079336"/>
        <c:crosses val="autoZero"/>
      </c:serAx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b"/>
      <c:layout/>
      <c:txPr>
        <a:bodyPr/>
        <a:lstStyle/>
        <a:p>
          <a:pPr>
            <a:defRPr lang="en-GB" baseline="0">
              <a:solidFill>
                <a:schemeClr val="bg2">
                  <a:lumMod val="90000"/>
                </a:schemeClr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8AE6-7E4F-4136-9C2A-9EE46D8DE431}" type="datetimeFigureOut">
              <a:rPr lang="en-US" smtClean="0"/>
              <a:pPr/>
              <a:t>6/10/10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0">
              <a:schemeClr val="tx1">
                <a:lumMod val="50000"/>
                <a:lumOff val="50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8AE6-7E4F-4136-9C2A-9EE46D8DE431}" type="datetimeFigureOut">
              <a:rPr lang="en-US" smtClean="0"/>
              <a:pPr/>
              <a:t>6/10/10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51B4C-4031-45B4-A8EC-2595267630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/>
          <a:lstStyle/>
          <a:p>
            <a:r>
              <a:rPr lang="en-GB" dirty="0" smtClean="0"/>
              <a:t>RAL PPD Site Update</a:t>
            </a:r>
            <a:br>
              <a:rPr lang="en-GB" dirty="0" smtClean="0"/>
            </a:br>
            <a:r>
              <a:rPr lang="en-GB" sz="3600" dirty="0" smtClean="0"/>
              <a:t>and other odds and ends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 Brew</a:t>
            </a:r>
            <a:endParaRPr lang="en-GB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File Server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Had Pair of servers for user files</a:t>
            </a:r>
          </a:p>
          <a:p>
            <a:r>
              <a:rPr lang="en-US" dirty="0" smtClean="0"/>
              <a:t>Identical Server + SCSI Raid Shelf</a:t>
            </a:r>
          </a:p>
          <a:p>
            <a:r>
              <a:rPr lang="en-US" dirty="0" smtClean="0"/>
              <a:t>Mirrored every few hours with </a:t>
            </a:r>
            <a:r>
              <a:rPr lang="en-US" dirty="0" err="1" smtClean="0"/>
              <a:t>rsync</a:t>
            </a:r>
            <a:endParaRPr lang="en-US" dirty="0" smtClean="0"/>
          </a:p>
          <a:p>
            <a:r>
              <a:rPr lang="en-US" dirty="0" smtClean="0"/>
              <a:t>Both failed within a few weeks of each other</a:t>
            </a:r>
          </a:p>
          <a:p>
            <a:r>
              <a:rPr lang="en-US" dirty="0" smtClean="0"/>
              <a:t>Now on 2 Old Grid Disk Servers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2209800"/>
            <a:ext cx="3124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257800" y="2362200"/>
            <a:ext cx="1295400" cy="609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781800" y="2362200"/>
            <a:ext cx="1295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Expt</a:t>
            </a:r>
            <a:r>
              <a:rPr lang="en-US" dirty="0" smtClean="0"/>
              <a:t> - Copy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4114800"/>
            <a:ext cx="3124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257800" y="4267200"/>
            <a:ext cx="12954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- Copy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81800" y="4267200"/>
            <a:ext cx="12954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Expt</a:t>
            </a:r>
            <a:endParaRPr lang="en-US" dirty="0" smtClean="0"/>
          </a:p>
        </p:txBody>
      </p:sp>
      <p:cxnSp>
        <p:nvCxnSpPr>
          <p:cNvPr id="12" name="Straight Arrow Connector 11"/>
          <p:cNvCxnSpPr>
            <a:stCxn id="6" idx="2"/>
            <a:endCxn id="9" idx="0"/>
          </p:cNvCxnSpPr>
          <p:nvPr/>
        </p:nvCxnSpPr>
        <p:spPr>
          <a:xfrm rot="5400000">
            <a:off x="5257800" y="3619500"/>
            <a:ext cx="1295400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  <a:endCxn id="7" idx="2"/>
          </p:cNvCxnSpPr>
          <p:nvPr/>
        </p:nvCxnSpPr>
        <p:spPr>
          <a:xfrm rot="5400000" flipH="1" flipV="1">
            <a:off x="6781800" y="3619500"/>
            <a:ext cx="1295400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Cooling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Power and/or Cooling related outages – should result in improvements to the 30yr old infrastructure</a:t>
            </a:r>
          </a:p>
          <a:p>
            <a:pPr lvl="1"/>
            <a:r>
              <a:rPr lang="en-US" dirty="0" smtClean="0"/>
              <a:t>Moved off an overloaded and failing Sub Station</a:t>
            </a:r>
          </a:p>
          <a:p>
            <a:pPr lvl="1"/>
            <a:r>
              <a:rPr lang="en-US" dirty="0" smtClean="0"/>
              <a:t>Had  full inspection of test of our electrical Installation</a:t>
            </a:r>
          </a:p>
          <a:p>
            <a:pPr lvl="1"/>
            <a:r>
              <a:rPr lang="en-US" dirty="0" smtClean="0"/>
              <a:t>Currently on temporary air conditioning while the plant room is fully refurbished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Year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Bastion Host</a:t>
            </a:r>
          </a:p>
          <a:p>
            <a:pPr lvl="1"/>
            <a:r>
              <a:rPr lang="en-GB" dirty="0" smtClean="0"/>
              <a:t>Host for Mice in place – lockdown is not trivial</a:t>
            </a:r>
            <a:endParaRPr lang="en-GB" dirty="0" smtClean="0"/>
          </a:p>
          <a:p>
            <a:r>
              <a:rPr lang="en-GB" dirty="0" smtClean="0"/>
              <a:t>New Home File Servers</a:t>
            </a:r>
          </a:p>
          <a:p>
            <a:pPr lvl="1"/>
            <a:r>
              <a:rPr lang="en-GB" dirty="0" smtClean="0"/>
              <a:t>Will look at LVM Snapshots for this</a:t>
            </a:r>
          </a:p>
          <a:p>
            <a:r>
              <a:rPr lang="en-GB" dirty="0" smtClean="0"/>
              <a:t>Upgrade the core network to 2x10Gb/s Links</a:t>
            </a:r>
          </a:p>
          <a:p>
            <a:r>
              <a:rPr lang="en-GB" dirty="0" smtClean="0"/>
              <a:t>Explicitly on the Tier 1 tenders for Disk and CPU this year to spend the </a:t>
            </a:r>
            <a:r>
              <a:rPr lang="en-GB" dirty="0" err="1" smtClean="0"/>
              <a:t>GridPP</a:t>
            </a:r>
            <a:r>
              <a:rPr lang="en-GB" dirty="0" smtClean="0"/>
              <a:t> Money</a:t>
            </a:r>
            <a:endParaRPr lang="en-GB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2/3 This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Large expansion:</a:t>
            </a:r>
          </a:p>
          <a:p>
            <a:pPr lvl="1"/>
            <a:r>
              <a:rPr lang="en-GB" dirty="0" smtClean="0"/>
              <a:t>960 extra Job slots</a:t>
            </a:r>
          </a:p>
          <a:p>
            <a:pPr lvl="1"/>
            <a:r>
              <a:rPr lang="en-GB" dirty="0" smtClean="0"/>
              <a:t>400 TB more disk</a:t>
            </a:r>
          </a:p>
          <a:p>
            <a:r>
              <a:rPr lang="en-GB" dirty="0" smtClean="0"/>
              <a:t>Total Now:</a:t>
            </a:r>
          </a:p>
          <a:p>
            <a:pPr lvl="1"/>
            <a:r>
              <a:rPr lang="en-GB" dirty="0" smtClean="0"/>
              <a:t>1584 Job Slots</a:t>
            </a:r>
          </a:p>
          <a:p>
            <a:pPr lvl="1"/>
            <a:r>
              <a:rPr lang="en-GB" dirty="0" smtClean="0"/>
              <a:t>650 TB of Disk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dCache</a:t>
            </a:r>
            <a:r>
              <a:rPr lang="en-GB" dirty="0" smtClean="0"/>
              <a:t> </a:t>
            </a:r>
            <a:r>
              <a:rPr lang="en-GB" dirty="0" err="1" smtClean="0"/>
              <a:t>Urgrade</a:t>
            </a:r>
            <a:r>
              <a:rPr lang="en-GB" dirty="0" smtClean="0"/>
              <a:t> and </a:t>
            </a:r>
            <a:r>
              <a:rPr lang="en-GB" dirty="0" err="1" smtClean="0"/>
              <a:t>Reconfig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Major </a:t>
            </a:r>
            <a:r>
              <a:rPr lang="en-GB" dirty="0" smtClean="0"/>
              <a:t>dCache upgrade and </a:t>
            </a:r>
            <a:r>
              <a:rPr lang="en-GB" dirty="0" smtClean="0"/>
              <a:t>reconfiguration</a:t>
            </a:r>
          </a:p>
          <a:p>
            <a:pPr lvl="1"/>
            <a:r>
              <a:rPr lang="en-GB" dirty="0" smtClean="0"/>
              <a:t>Split head node into SRM and </a:t>
            </a:r>
            <a:r>
              <a:rPr lang="en-GB" dirty="0" err="1" smtClean="0"/>
              <a:t>dCache</a:t>
            </a:r>
            <a:r>
              <a:rPr lang="en-GB" dirty="0" smtClean="0"/>
              <a:t> Core nodes</a:t>
            </a:r>
            <a:endParaRPr lang="en-GB" dirty="0" smtClean="0"/>
          </a:p>
          <a:p>
            <a:pPr lvl="1"/>
            <a:r>
              <a:rPr lang="en-GB" dirty="0" smtClean="0"/>
              <a:t>Replaced PNFS namespace with chimera</a:t>
            </a:r>
          </a:p>
          <a:p>
            <a:pPr lvl="1"/>
            <a:r>
              <a:rPr lang="en-GB" dirty="0" smtClean="0"/>
              <a:t>Now </a:t>
            </a:r>
            <a:r>
              <a:rPr lang="en-GB" dirty="0" smtClean="0"/>
              <a:t>at the “golden release”</a:t>
            </a:r>
          </a:p>
          <a:p>
            <a:pPr lvl="1"/>
            <a:r>
              <a:rPr lang="en-GB" dirty="0" smtClean="0"/>
              <a:t>Simplified </a:t>
            </a:r>
            <a:r>
              <a:rPr lang="en-GB" dirty="0" smtClean="0"/>
              <a:t>configuration</a:t>
            </a:r>
          </a:p>
          <a:p>
            <a:pPr lvl="2"/>
            <a:r>
              <a:rPr lang="en-GB" dirty="0" smtClean="0"/>
              <a:t>One pool per server</a:t>
            </a:r>
          </a:p>
          <a:p>
            <a:pPr lvl="2"/>
            <a:r>
              <a:rPr lang="en-GB" dirty="0" smtClean="0"/>
              <a:t>Individual pool </a:t>
            </a:r>
            <a:r>
              <a:rPr lang="en-GB" dirty="0" smtClean="0"/>
              <a:t>g</a:t>
            </a:r>
            <a:r>
              <a:rPr lang="en-GB" dirty="0" smtClean="0"/>
              <a:t>roups for </a:t>
            </a:r>
            <a:r>
              <a:rPr lang="en-GB" dirty="0" smtClean="0"/>
              <a:t>major </a:t>
            </a:r>
            <a:r>
              <a:rPr lang="en-US" dirty="0" err="1" smtClean="0"/>
              <a:t>VOs</a:t>
            </a:r>
            <a:endParaRPr lang="en-GB" dirty="0" smtClean="0"/>
          </a:p>
          <a:p>
            <a:pPr lvl="2"/>
            <a:r>
              <a:rPr lang="en-GB" dirty="0" smtClean="0"/>
              <a:t>Minor </a:t>
            </a:r>
            <a:r>
              <a:rPr lang="en-US" dirty="0" err="1" smtClean="0"/>
              <a:t>VOs</a:t>
            </a:r>
            <a:r>
              <a:rPr lang="en-GB" dirty="0" smtClean="0"/>
              <a:t> share “gen” pool groups</a:t>
            </a:r>
          </a:p>
          <a:p>
            <a:pPr lvl="2"/>
            <a:r>
              <a:rPr lang="en-GB" dirty="0" err="1" smtClean="0"/>
              <a:t>Quota’d</a:t>
            </a:r>
            <a:r>
              <a:rPr lang="en-GB" dirty="0" smtClean="0"/>
              <a:t> but setting default space tokens</a:t>
            </a:r>
          </a:p>
          <a:p>
            <a:pPr lvl="2"/>
            <a:r>
              <a:rPr lang="en-GB" dirty="0" smtClean="0"/>
              <a:t>Causes problem with space publishing</a:t>
            </a:r>
            <a:endParaRPr lang="en-GB" dirty="0" smtClean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BigMem</a:t>
            </a:r>
            <a:r>
              <a:rPr lang="en-US" dirty="0" smtClean="0"/>
              <a:t> Worker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Upgraded 40 </a:t>
            </a:r>
            <a:r>
              <a:rPr lang="en-US" dirty="0" err="1" smtClean="0"/>
              <a:t>WNs</a:t>
            </a:r>
            <a:r>
              <a:rPr lang="en-US" dirty="0" smtClean="0"/>
              <a:t> to 4GB/core</a:t>
            </a:r>
          </a:p>
          <a:p>
            <a:pPr lvl="1"/>
            <a:r>
              <a:rPr lang="en-US" dirty="0" err="1" smtClean="0"/>
              <a:t>Supermicro</a:t>
            </a:r>
            <a:r>
              <a:rPr lang="en-US" dirty="0" smtClean="0"/>
              <a:t> twins, 2xQuad Core CPU so each node has 32GB memory</a:t>
            </a:r>
          </a:p>
          <a:p>
            <a:r>
              <a:rPr lang="en-US" dirty="0" smtClean="0"/>
              <a:t>Still setting up but will quickly enable “hidden” 8GB queue on </a:t>
            </a:r>
            <a:r>
              <a:rPr lang="en-US" dirty="0" err="1" smtClean="0"/>
              <a:t>lcg-CEs</a:t>
            </a:r>
            <a:endParaRPr lang="en-US" dirty="0" smtClean="0"/>
          </a:p>
          <a:p>
            <a:r>
              <a:rPr lang="en-US" dirty="0" smtClean="0"/>
              <a:t>Will allow 16 or 24GB jobs via </a:t>
            </a:r>
            <a:r>
              <a:rPr lang="en-US" dirty="0" err="1" smtClean="0"/>
              <a:t>Glite</a:t>
            </a:r>
            <a:r>
              <a:rPr lang="en-US" dirty="0" smtClean="0"/>
              <a:t>-CE when we’ve installed it.</a:t>
            </a:r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Upgrade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Installed 10Gb/s Link between R1 Lab 8 and Atlas A5Lower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09600" y="2895600"/>
            <a:ext cx="3429000" cy="3505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2895600"/>
            <a:ext cx="3429000" cy="3505200"/>
          </a:xfrm>
          <a:prstGeom prst="rect">
            <a:avLst/>
          </a:prstGeom>
          <a:solidFill>
            <a:srgbClr val="7F7F7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33528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0386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3352800"/>
            <a:ext cx="68580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40386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3000" y="47244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54102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5600" y="47244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5600" y="5410200"/>
            <a:ext cx="68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15000" y="3352800"/>
            <a:ext cx="68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4038600"/>
            <a:ext cx="68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67600" y="3352800"/>
            <a:ext cx="685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67600" y="4038600"/>
            <a:ext cx="68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724400"/>
            <a:ext cx="68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67600" y="4724400"/>
            <a:ext cx="6858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cxnSp>
        <p:nvCxnSpPr>
          <p:cNvPr id="23" name="Straight Connector 22"/>
          <p:cNvCxnSpPr>
            <a:stCxn id="6" idx="2"/>
            <a:endCxn id="7" idx="0"/>
          </p:cNvCxnSpPr>
          <p:nvPr/>
        </p:nvCxnSpPr>
        <p:spPr>
          <a:xfrm rot="5400000">
            <a:off x="1371600" y="39243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10" idx="0"/>
          </p:cNvCxnSpPr>
          <p:nvPr/>
        </p:nvCxnSpPr>
        <p:spPr>
          <a:xfrm rot="5400000">
            <a:off x="1371600" y="46101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2"/>
            <a:endCxn id="11" idx="0"/>
          </p:cNvCxnSpPr>
          <p:nvPr/>
        </p:nvCxnSpPr>
        <p:spPr>
          <a:xfrm rot="5400000">
            <a:off x="1371600" y="52959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1"/>
            <a:endCxn id="11" idx="3"/>
          </p:cNvCxnSpPr>
          <p:nvPr/>
        </p:nvCxnSpPr>
        <p:spPr>
          <a:xfrm rot="10800000">
            <a:off x="1828800" y="56388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3"/>
            <a:endCxn id="8" idx="1"/>
          </p:cNvCxnSpPr>
          <p:nvPr/>
        </p:nvCxnSpPr>
        <p:spPr>
          <a:xfrm>
            <a:off x="1828800" y="3581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9" idx="0"/>
          </p:cNvCxnSpPr>
          <p:nvPr/>
        </p:nvCxnSpPr>
        <p:spPr>
          <a:xfrm rot="5400000">
            <a:off x="3124200" y="39243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  <a:endCxn id="12" idx="0"/>
          </p:cNvCxnSpPr>
          <p:nvPr/>
        </p:nvCxnSpPr>
        <p:spPr>
          <a:xfrm rot="5400000">
            <a:off x="3124200" y="46101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2"/>
            <a:endCxn id="13" idx="0"/>
          </p:cNvCxnSpPr>
          <p:nvPr/>
        </p:nvCxnSpPr>
        <p:spPr>
          <a:xfrm rot="5400000">
            <a:off x="3124200" y="52959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2"/>
            <a:endCxn id="15" idx="0"/>
          </p:cNvCxnSpPr>
          <p:nvPr/>
        </p:nvCxnSpPr>
        <p:spPr>
          <a:xfrm rot="5400000">
            <a:off x="5943600" y="39243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5" idx="2"/>
            <a:endCxn id="18" idx="0"/>
          </p:cNvCxnSpPr>
          <p:nvPr/>
        </p:nvCxnSpPr>
        <p:spPr>
          <a:xfrm rot="5400000">
            <a:off x="5943600" y="46101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0" idx="1"/>
            <a:endCxn id="18" idx="3"/>
          </p:cNvCxnSpPr>
          <p:nvPr/>
        </p:nvCxnSpPr>
        <p:spPr>
          <a:xfrm rot="10800000">
            <a:off x="6400800" y="49530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7" idx="2"/>
            <a:endCxn id="20" idx="0"/>
          </p:cNvCxnSpPr>
          <p:nvPr/>
        </p:nvCxnSpPr>
        <p:spPr>
          <a:xfrm rot="5400000">
            <a:off x="7696200" y="46101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6" idx="2"/>
            <a:endCxn id="17" idx="0"/>
          </p:cNvCxnSpPr>
          <p:nvPr/>
        </p:nvCxnSpPr>
        <p:spPr>
          <a:xfrm rot="5400000">
            <a:off x="7696200" y="39243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4" idx="3"/>
            <a:endCxn id="16" idx="1"/>
          </p:cNvCxnSpPr>
          <p:nvPr/>
        </p:nvCxnSpPr>
        <p:spPr>
          <a:xfrm>
            <a:off x="6400800" y="3581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91000" y="2514600"/>
            <a:ext cx="8382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Elbow Connector 69"/>
          <p:cNvCxnSpPr>
            <a:stCxn id="8" idx="0"/>
            <a:endCxn id="68" idx="1"/>
          </p:cNvCxnSpPr>
          <p:nvPr/>
        </p:nvCxnSpPr>
        <p:spPr>
          <a:xfrm rot="5400000" flipH="1" flipV="1">
            <a:off x="3352800" y="2514600"/>
            <a:ext cx="723900" cy="952500"/>
          </a:xfrm>
          <a:prstGeom prst="bentConnector2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68" idx="3"/>
            <a:endCxn id="14" idx="0"/>
          </p:cNvCxnSpPr>
          <p:nvPr/>
        </p:nvCxnSpPr>
        <p:spPr>
          <a:xfrm>
            <a:off x="5029200" y="2628900"/>
            <a:ext cx="1028700" cy="723900"/>
          </a:xfrm>
          <a:prstGeom prst="bentConnector2">
            <a:avLst/>
          </a:prstGeom>
          <a:ln w="76200" cap="flat" cmpd="dbl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69"/>
          <p:cNvCxnSpPr>
            <a:stCxn id="8" idx="3"/>
            <a:endCxn id="14" idx="1"/>
          </p:cNvCxnSpPr>
          <p:nvPr/>
        </p:nvCxnSpPr>
        <p:spPr>
          <a:xfrm>
            <a:off x="3581400" y="3581400"/>
            <a:ext cx="2133600" cy="1588"/>
          </a:xfrm>
          <a:prstGeom prst="bentConnector3">
            <a:avLst>
              <a:gd name="adj1" fmla="val 50000"/>
            </a:avLst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cti-link.pn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25310" r="-25310"/>
          <a:stretch>
            <a:fillRect/>
          </a:stretch>
        </p:blipFill>
        <p:spPr>
          <a:xfrm>
            <a:off x="-762000" y="457200"/>
            <a:ext cx="10585038" cy="5821363"/>
          </a:xfrm>
        </p:spPr>
      </p:pic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TWiki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slightly pre-production</a:t>
            </a:r>
          </a:p>
          <a:p>
            <a:pPr lvl="1"/>
            <a:r>
              <a:rPr lang="en-GB" dirty="0" smtClean="0"/>
              <a:t>Though some groups already using it</a:t>
            </a:r>
          </a:p>
          <a:p>
            <a:r>
              <a:rPr lang="en-GB" dirty="0" smtClean="0"/>
              <a:t>Uses grid certificates for </a:t>
            </a:r>
            <a:r>
              <a:rPr lang="en-GB" dirty="0" smtClean="0"/>
              <a:t>authentication</a:t>
            </a:r>
            <a:endParaRPr lang="en-GB" dirty="0" smtClean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 Controllers and Most Servers upgraded to Windows Server 2008</a:t>
            </a:r>
          </a:p>
          <a:p>
            <a:r>
              <a:rPr lang="en-US" dirty="0" smtClean="0"/>
              <a:t>Windows 7 (64bit Professional) being rolled out on Desktops (and a few Laptops)</a:t>
            </a:r>
          </a:p>
          <a:p>
            <a:r>
              <a:rPr lang="en-US" dirty="0" smtClean="0"/>
              <a:t>Home File System now available via </a:t>
            </a:r>
            <a:r>
              <a:rPr lang="en-US" dirty="0" err="1" smtClean="0"/>
              <a:t>WebDAV</a:t>
            </a:r>
            <a:endParaRPr lang="en-US" dirty="0" smtClean="0"/>
          </a:p>
          <a:p>
            <a:pPr lvl="1"/>
            <a:r>
              <a:rPr lang="en-US" dirty="0" smtClean="0"/>
              <a:t>On Site, Via PPTP + a few sites that block PPTP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Matrix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95155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Desktop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Laptop</a:t>
                      </a:r>
                      <a:endParaRPr lang="en-GB" sz="2400" dirty="0"/>
                    </a:p>
                  </a:txBody>
                  <a:tcPr anchor="ctr"/>
                </a:tc>
              </a:tr>
              <a:tr h="9515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Windows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Fully Supported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Fully Supported</a:t>
                      </a:r>
                      <a:endParaRPr lang="en-GB" dirty="0"/>
                    </a:p>
                  </a:txBody>
                  <a:tcPr anchor="ctr"/>
                </a:tc>
              </a:tr>
              <a:tr h="9515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Mac OS</a:t>
                      </a:r>
                      <a:r>
                        <a:rPr lang="en-GB" baseline="0" dirty="0" smtClean="0"/>
                        <a:t> X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Supported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Best Effort</a:t>
                      </a:r>
                      <a:endParaRPr lang="en-GB" dirty="0"/>
                    </a:p>
                  </a:txBody>
                  <a:tcPr anchor="ctr"/>
                </a:tc>
              </a:tr>
              <a:tr h="9515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Scientific Linux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Supported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Supported</a:t>
                      </a:r>
                      <a:endParaRPr lang="en-GB" dirty="0"/>
                    </a:p>
                  </a:txBody>
                  <a:tcPr anchor="ctr"/>
                </a:tc>
              </a:tr>
              <a:tr h="9515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Other Linux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Supported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Supported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>
    <mc:Choice xmlns:mp="http://schemas.microsoft.com/office/mac/powerpoint/2008/main" Requires="mp">
      <mp:transition spd="med">
        <mp:cube dir="u"/>
      </mp:transition>
    </mc:Choice>
    <mc:Fallback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6313</TotalTime>
  <Words>417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RAL PPD Site Update and other odds and ends</vt:lpstr>
      <vt:lpstr>Tier 2/3 This Year</vt:lpstr>
      <vt:lpstr>dCache Urgrade and Reconfig</vt:lpstr>
      <vt:lpstr>BigMem Worker Nodes</vt:lpstr>
      <vt:lpstr>Network Upgrade</vt:lpstr>
      <vt:lpstr>Slide 6</vt:lpstr>
      <vt:lpstr>TWiki</vt:lpstr>
      <vt:lpstr>Windows News</vt:lpstr>
      <vt:lpstr>Support Matrix</vt:lpstr>
      <vt:lpstr>Home File Server Failures</vt:lpstr>
      <vt:lpstr>Power and Cooling Issues</vt:lpstr>
      <vt:lpstr>Next Year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Brew</dc:creator>
  <cp:lastModifiedBy>Chris Brew</cp:lastModifiedBy>
  <cp:revision>384</cp:revision>
  <dcterms:created xsi:type="dcterms:W3CDTF">2010-06-10T09:18:06Z</dcterms:created>
  <dcterms:modified xsi:type="dcterms:W3CDTF">2010-06-10T13:47:21Z</dcterms:modified>
</cp:coreProperties>
</file>