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73" r:id="rId9"/>
    <p:sldId id="274" r:id="rId10"/>
    <p:sldId id="263" r:id="rId11"/>
    <p:sldId id="264" r:id="rId12"/>
    <p:sldId id="265" r:id="rId13"/>
    <p:sldId id="266" r:id="rId14"/>
    <p:sldId id="281" r:id="rId15"/>
    <p:sldId id="268" r:id="rId16"/>
    <p:sldId id="269" r:id="rId17"/>
    <p:sldId id="275" r:id="rId18"/>
    <p:sldId id="261" r:id="rId19"/>
    <p:sldId id="262" r:id="rId20"/>
    <p:sldId id="270" r:id="rId21"/>
    <p:sldId id="276" r:id="rId22"/>
    <p:sldId id="277" r:id="rId23"/>
    <p:sldId id="280" r:id="rId24"/>
    <p:sldId id="278" r:id="rId25"/>
    <p:sldId id="279" r:id="rId26"/>
    <p:sldId id="283" r:id="rId27"/>
    <p:sldId id="282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33CC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1" autoAdjust="0"/>
    <p:restoredTop sz="94660"/>
  </p:normalViewPr>
  <p:slideViewPr>
    <p:cSldViewPr>
      <p:cViewPr>
        <p:scale>
          <a:sx n="90" d="100"/>
          <a:sy n="90" d="100"/>
        </p:scale>
        <p:origin x="-11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pwin2003f.pp.rl.ac.uk\mjb98$\Fabric\Drive%20Failure%20Stats%2020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pwin2003f.pp.rl.ac.uk\mjb98$\Fabric\Drive%20Failure%20Stats%2020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epwin2003f.pp.rl.ac.uk\mjb98$\Meetings\2010\2010-04%20HEPiX%20Lisbon\Drive%20Failure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pwin2003f.pp.rl.ac.uk\mjb98$\Fabric\Drive%20Failure%20Stats%2020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pwin2003f\mjb98$\Meetings\2010\2001-05%20TDG\Viglen0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pwin2003f\mjb98$\Meetings\2010\2001-05%20TDG\Viglen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Drive Failures by Generation</a:t>
            </a:r>
            <a:r>
              <a:rPr lang="en-US" baseline="0"/>
              <a:t> </a:t>
            </a:r>
            <a:r>
              <a:rPr lang="en-US"/>
              <a:t>- 2009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3828112339214972E-2"/>
          <c:y val="9.782919689822403E-2"/>
          <c:w val="0.90554728533642348"/>
          <c:h val="0.7713640949684365"/>
        </c:manualLayout>
      </c:layout>
      <c:lineChart>
        <c:grouping val="standard"/>
        <c:ser>
          <c:idx val="0"/>
          <c:order val="0"/>
          <c:tx>
            <c:strRef>
              <c:f>'Data Drives'!$C$2</c:f>
              <c:strCache>
                <c:ptCount val="1"/>
                <c:pt idx="0">
                  <c:v>Clustervision 05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Drives'!$C$3:$C$14</c:f>
              <c:numCache>
                <c:formatCode>General</c:formatCode>
                <c:ptCount val="12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13</c:v>
                </c:pt>
                <c:pt idx="9">
                  <c:v>7</c:v>
                </c:pt>
                <c:pt idx="10">
                  <c:v>12</c:v>
                </c:pt>
                <c:pt idx="11">
                  <c:v>9</c:v>
                </c:pt>
              </c:numCache>
            </c:numRef>
          </c:val>
        </c:ser>
        <c:ser>
          <c:idx val="1"/>
          <c:order val="1"/>
          <c:tx>
            <c:strRef>
              <c:f>'Data Drives'!$D$2</c:f>
              <c:strCache>
                <c:ptCount val="1"/>
                <c:pt idx="0">
                  <c:v>Viglen 06</c:v>
                </c:pt>
              </c:strCache>
            </c:strRef>
          </c:tx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Drives'!$D$3:$D$14</c:f>
              <c:numCache>
                <c:formatCode>General</c:formatCode>
                <c:ptCount val="12"/>
                <c:pt idx="0">
                  <c:v>18</c:v>
                </c:pt>
                <c:pt idx="1">
                  <c:v>16</c:v>
                </c:pt>
                <c:pt idx="2">
                  <c:v>17</c:v>
                </c:pt>
                <c:pt idx="3">
                  <c:v>21</c:v>
                </c:pt>
                <c:pt idx="4">
                  <c:v>13</c:v>
                </c:pt>
                <c:pt idx="5">
                  <c:v>14</c:v>
                </c:pt>
                <c:pt idx="6">
                  <c:v>30</c:v>
                </c:pt>
                <c:pt idx="7">
                  <c:v>31</c:v>
                </c:pt>
                <c:pt idx="8">
                  <c:v>13</c:v>
                </c:pt>
                <c:pt idx="9">
                  <c:v>28</c:v>
                </c:pt>
                <c:pt idx="10">
                  <c:v>19</c:v>
                </c:pt>
                <c:pt idx="11">
                  <c:v>16</c:v>
                </c:pt>
              </c:numCache>
            </c:numRef>
          </c:val>
        </c:ser>
        <c:ser>
          <c:idx val="2"/>
          <c:order val="2"/>
          <c:tx>
            <c:strRef>
              <c:f>'Data Drives'!$E$2</c:f>
              <c:strCache>
                <c:ptCount val="1"/>
                <c:pt idx="0">
                  <c:v>Viglen 07a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Drives'!$E$3:$E$14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10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</c:ser>
        <c:ser>
          <c:idx val="3"/>
          <c:order val="3"/>
          <c:tx>
            <c:strRef>
              <c:f>'Data Drives'!$F$2</c:f>
              <c:strCache>
                <c:ptCount val="1"/>
                <c:pt idx="0">
                  <c:v>Viglen 07i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Drives'!$F$3:$F$14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ser>
          <c:idx val="4"/>
          <c:order val="4"/>
          <c:tx>
            <c:strRef>
              <c:f>'Data Drives'!$K$2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'Data Drives'!$K$3:$K$14</c:f>
              <c:numCache>
                <c:formatCode>General</c:formatCode>
                <c:ptCount val="12"/>
                <c:pt idx="0">
                  <c:v>29</c:v>
                </c:pt>
                <c:pt idx="1">
                  <c:v>26</c:v>
                </c:pt>
                <c:pt idx="2">
                  <c:v>27</c:v>
                </c:pt>
                <c:pt idx="3">
                  <c:v>25</c:v>
                </c:pt>
                <c:pt idx="4">
                  <c:v>29</c:v>
                </c:pt>
                <c:pt idx="5">
                  <c:v>28</c:v>
                </c:pt>
                <c:pt idx="6">
                  <c:v>47</c:v>
                </c:pt>
                <c:pt idx="7">
                  <c:v>48</c:v>
                </c:pt>
                <c:pt idx="8">
                  <c:v>34</c:v>
                </c:pt>
                <c:pt idx="9">
                  <c:v>40</c:v>
                </c:pt>
                <c:pt idx="10">
                  <c:v>34</c:v>
                </c:pt>
                <c:pt idx="11">
                  <c:v>31</c:v>
                </c:pt>
              </c:numCache>
            </c:numRef>
          </c:val>
        </c:ser>
        <c:marker val="1"/>
        <c:axId val="68715648"/>
        <c:axId val="68717568"/>
      </c:lineChart>
      <c:catAx>
        <c:axId val="68715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</c:title>
        <c:tickLblPos val="nextTo"/>
        <c:crossAx val="68717568"/>
        <c:crosses val="autoZero"/>
        <c:auto val="1"/>
        <c:lblAlgn val="ctr"/>
        <c:lblOffset val="100"/>
      </c:catAx>
      <c:valAx>
        <c:axId val="68717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Failures</a:t>
                </a:r>
              </a:p>
            </c:rich>
          </c:tx>
          <c:layout/>
        </c:title>
        <c:numFmt formatCode="General" sourceLinked="1"/>
        <c:tickLblPos val="nextTo"/>
        <c:crossAx val="6871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17751981904288"/>
          <c:y val="0.22362097113468055"/>
          <c:w val="0.15085395336281079"/>
          <c:h val="0.12825386266394762"/>
        </c:manualLayout>
      </c:layout>
      <c:overlay val="1"/>
      <c:spPr>
        <a:ln>
          <a:solidFill>
            <a:schemeClr val="accent1"/>
          </a:solidFill>
        </a:ln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Dive Failures by Drive Type - 2009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'Data Drives'!$G$2</c:f>
              <c:strCache>
                <c:ptCount val="1"/>
                <c:pt idx="0">
                  <c:v>WD 500GB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Drives'!$G$3:$G$14</c:f>
              <c:numCache>
                <c:formatCode>General</c:formatCode>
                <c:ptCount val="12"/>
                <c:pt idx="0">
                  <c:v>24</c:v>
                </c:pt>
                <c:pt idx="1">
                  <c:v>17</c:v>
                </c:pt>
                <c:pt idx="2">
                  <c:v>20</c:v>
                </c:pt>
                <c:pt idx="3">
                  <c:v>22</c:v>
                </c:pt>
                <c:pt idx="4">
                  <c:v>17</c:v>
                </c:pt>
                <c:pt idx="5">
                  <c:v>17</c:v>
                </c:pt>
                <c:pt idx="6">
                  <c:v>36</c:v>
                </c:pt>
                <c:pt idx="7">
                  <c:v>32</c:v>
                </c:pt>
                <c:pt idx="8">
                  <c:v>26</c:v>
                </c:pt>
                <c:pt idx="9">
                  <c:v>35</c:v>
                </c:pt>
                <c:pt idx="10">
                  <c:v>31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'Data Drives'!$H$2</c:f>
              <c:strCache>
                <c:ptCount val="1"/>
                <c:pt idx="0">
                  <c:v>WD 750GB</c:v>
                </c:pt>
              </c:strCache>
            </c:strRef>
          </c:tx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Drives'!$H$3:$H$14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10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</c:ser>
        <c:ser>
          <c:idx val="2"/>
          <c:order val="2"/>
          <c:tx>
            <c:strRef>
              <c:f>'Data Drives'!$I$2</c:f>
              <c:strCache>
                <c:ptCount val="1"/>
                <c:pt idx="0">
                  <c:v>Seagate 750GB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'Data Drives'!$B$3:$B$14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'Data Drives'!$I$3:$I$14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marker val="1"/>
        <c:axId val="44070016"/>
        <c:axId val="44071936"/>
      </c:lineChart>
      <c:catAx>
        <c:axId val="4407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</c:title>
        <c:tickLblPos val="nextTo"/>
        <c:crossAx val="44071936"/>
        <c:crosses val="autoZero"/>
        <c:auto val="1"/>
        <c:lblAlgn val="ctr"/>
        <c:lblOffset val="100"/>
      </c:catAx>
      <c:valAx>
        <c:axId val="44071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Failures</a:t>
                </a:r>
              </a:p>
            </c:rich>
          </c:tx>
          <c:layout/>
        </c:title>
        <c:numFmt formatCode="General" sourceLinked="1"/>
        <c:tickLblPos val="nextTo"/>
        <c:crossAx val="44070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Failure Rate Normalised by Installed Base 2009-10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057803428451551E-2"/>
          <c:y val="8.7990607924481393E-2"/>
          <c:w val="0.86090904948549396"/>
          <c:h val="0.7997439572680346"/>
        </c:manualLayout>
      </c:layout>
      <c:lineChart>
        <c:grouping val="standard"/>
        <c:ser>
          <c:idx val="0"/>
          <c:order val="0"/>
          <c:tx>
            <c:strRef>
              <c:f>'Drive Data'!$AT$2</c:f>
              <c:strCache>
                <c:ptCount val="1"/>
                <c:pt idx="0">
                  <c:v>Clustervision 05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'Drive Data'!$B$3:$B$18</c:f>
              <c:strCache>
                <c:ptCount val="1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</c:strCache>
            </c:strRef>
          </c:cat>
          <c:val>
            <c:numRef>
              <c:f>'Drive Data'!$AT$3:$AT$18</c:f>
              <c:numCache>
                <c:formatCode>0.00%</c:formatCode>
                <c:ptCount val="16"/>
                <c:pt idx="0">
                  <c:v>1.2396694214876033E-2</c:v>
                </c:pt>
                <c:pt idx="1">
                  <c:v>2.0661157024793467E-3</c:v>
                </c:pt>
                <c:pt idx="2">
                  <c:v>6.1983471074380297E-3</c:v>
                </c:pt>
                <c:pt idx="3">
                  <c:v>2.0661157024793467E-3</c:v>
                </c:pt>
                <c:pt idx="4">
                  <c:v>8.2644628099173747E-3</c:v>
                </c:pt>
                <c:pt idx="5">
                  <c:v>6.1983471074380297E-3</c:v>
                </c:pt>
                <c:pt idx="6">
                  <c:v>1.2396694214876033E-2</c:v>
                </c:pt>
                <c:pt idx="7">
                  <c:v>2.0661157024793467E-3</c:v>
                </c:pt>
                <c:pt idx="8">
                  <c:v>2.6859504132231388E-2</c:v>
                </c:pt>
                <c:pt idx="9">
                  <c:v>1.4462809917355414E-2</c:v>
                </c:pt>
                <c:pt idx="10">
                  <c:v>2.4793388429752122E-2</c:v>
                </c:pt>
                <c:pt idx="11">
                  <c:v>1.8595041322314067E-2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'Drive Data'!$AU$2</c:f>
              <c:strCache>
                <c:ptCount val="1"/>
                <c:pt idx="0">
                  <c:v>Viglen 06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'Drive Data'!$B$3:$B$18</c:f>
              <c:strCache>
                <c:ptCount val="1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</c:strCache>
            </c:strRef>
          </c:cat>
          <c:val>
            <c:numRef>
              <c:f>'Drive Data'!$AU$3:$AU$18</c:f>
              <c:numCache>
                <c:formatCode>0.00%</c:formatCode>
                <c:ptCount val="16"/>
                <c:pt idx="0">
                  <c:v>1.495016611295681E-2</c:v>
                </c:pt>
                <c:pt idx="1">
                  <c:v>1.3289036544850507E-2</c:v>
                </c:pt>
                <c:pt idx="2">
                  <c:v>1.4119601328903655E-2</c:v>
                </c:pt>
                <c:pt idx="3">
                  <c:v>1.7441860465116327E-2</c:v>
                </c:pt>
                <c:pt idx="4">
                  <c:v>1.0797342192691007E-2</c:v>
                </c:pt>
                <c:pt idx="5">
                  <c:v>1.1627906976744165E-2</c:v>
                </c:pt>
                <c:pt idx="6">
                  <c:v>2.4916943521594733E-2</c:v>
                </c:pt>
                <c:pt idx="7">
                  <c:v>2.5747508305647839E-2</c:v>
                </c:pt>
                <c:pt idx="8">
                  <c:v>1.0797342192691007E-2</c:v>
                </c:pt>
                <c:pt idx="9">
                  <c:v>2.3255813953488382E-2</c:v>
                </c:pt>
                <c:pt idx="10">
                  <c:v>1.5780730897009983E-2</c:v>
                </c:pt>
                <c:pt idx="11">
                  <c:v>1.3289036544850507E-2</c:v>
                </c:pt>
                <c:pt idx="12">
                  <c:v>1.1627906976744165E-2</c:v>
                </c:pt>
                <c:pt idx="13">
                  <c:v>1.3289036544850507E-2</c:v>
                </c:pt>
                <c:pt idx="14">
                  <c:v>4.9833887043189522E-3</c:v>
                </c:pt>
                <c:pt idx="15">
                  <c:v>2.4916943521594752E-3</c:v>
                </c:pt>
              </c:numCache>
            </c:numRef>
          </c:val>
        </c:ser>
        <c:ser>
          <c:idx val="2"/>
          <c:order val="2"/>
          <c:tx>
            <c:strRef>
              <c:f>'Drive Data'!$AV$2</c:f>
              <c:strCache>
                <c:ptCount val="1"/>
                <c:pt idx="0">
                  <c:v>Viglen 07a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'Drive Data'!$B$3:$B$18</c:f>
              <c:strCache>
                <c:ptCount val="1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</c:strCache>
            </c:strRef>
          </c:cat>
          <c:val>
            <c:numRef>
              <c:f>'Drive Data'!$AV$3:$AV$18</c:f>
              <c:numCache>
                <c:formatCode>0.00%</c:formatCode>
                <c:ptCount val="16"/>
                <c:pt idx="0">
                  <c:v>2.3547880690737827E-3</c:v>
                </c:pt>
                <c:pt idx="1">
                  <c:v>3.1397174254317174E-3</c:v>
                </c:pt>
                <c:pt idx="2">
                  <c:v>3.1397174254317174E-3</c:v>
                </c:pt>
                <c:pt idx="3">
                  <c:v>7.8492935635793022E-4</c:v>
                </c:pt>
                <c:pt idx="4">
                  <c:v>4.7095761381475724E-3</c:v>
                </c:pt>
                <c:pt idx="5">
                  <c:v>4.7095761381475724E-3</c:v>
                </c:pt>
                <c:pt idx="6">
                  <c:v>4.7095761381475724E-3</c:v>
                </c:pt>
                <c:pt idx="7">
                  <c:v>7.8492935635792929E-3</c:v>
                </c:pt>
                <c:pt idx="8">
                  <c:v>2.3547880690737827E-3</c:v>
                </c:pt>
                <c:pt idx="9">
                  <c:v>7.8492935635793022E-4</c:v>
                </c:pt>
                <c:pt idx="10">
                  <c:v>0</c:v>
                </c:pt>
                <c:pt idx="11">
                  <c:v>1.5698587127158578E-3</c:v>
                </c:pt>
                <c:pt idx="12">
                  <c:v>2.3547880690737827E-3</c:v>
                </c:pt>
                <c:pt idx="13">
                  <c:v>3.1397174254317174E-3</c:v>
                </c:pt>
                <c:pt idx="14">
                  <c:v>3.1397174254317174E-3</c:v>
                </c:pt>
                <c:pt idx="15">
                  <c:v>3.9246467817896412E-3</c:v>
                </c:pt>
              </c:numCache>
            </c:numRef>
          </c:val>
        </c:ser>
        <c:ser>
          <c:idx val="3"/>
          <c:order val="3"/>
          <c:tx>
            <c:strRef>
              <c:f>'Drive Data'!$AW$2</c:f>
              <c:strCache>
                <c:ptCount val="1"/>
                <c:pt idx="0">
                  <c:v>Viglen 07i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squar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strRef>
              <c:f>'Drive Data'!$B$3:$B$18</c:f>
              <c:strCache>
                <c:ptCount val="1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</c:strCache>
            </c:strRef>
          </c:cat>
          <c:val>
            <c:numRef>
              <c:f>'Drive Data'!$AW$3:$AW$18</c:f>
              <c:numCache>
                <c:formatCode>0.00%</c:formatCode>
                <c:ptCount val="16"/>
                <c:pt idx="0">
                  <c:v>1.5698587127158578E-3</c:v>
                </c:pt>
                <c:pt idx="1">
                  <c:v>3.9246467817896412E-3</c:v>
                </c:pt>
                <c:pt idx="2">
                  <c:v>2.3547880690737827E-3</c:v>
                </c:pt>
                <c:pt idx="3">
                  <c:v>1.5698587127158578E-3</c:v>
                </c:pt>
                <c:pt idx="4">
                  <c:v>4.7095761381475724E-3</c:v>
                </c:pt>
                <c:pt idx="5">
                  <c:v>3.9246467817896412E-3</c:v>
                </c:pt>
                <c:pt idx="6">
                  <c:v>3.9246467817896412E-3</c:v>
                </c:pt>
                <c:pt idx="7">
                  <c:v>4.7095761381475724E-3</c:v>
                </c:pt>
                <c:pt idx="8">
                  <c:v>3.9246467817896412E-3</c:v>
                </c:pt>
                <c:pt idx="9">
                  <c:v>3.1397174254317174E-3</c:v>
                </c:pt>
                <c:pt idx="10">
                  <c:v>2.3547880690737827E-3</c:v>
                </c:pt>
                <c:pt idx="11">
                  <c:v>3.1397174254317174E-3</c:v>
                </c:pt>
                <c:pt idx="12">
                  <c:v>2.3547880690737827E-3</c:v>
                </c:pt>
                <c:pt idx="13">
                  <c:v>4.7095761381475724E-3</c:v>
                </c:pt>
                <c:pt idx="14">
                  <c:v>7.8492935635793022E-4</c:v>
                </c:pt>
                <c:pt idx="15">
                  <c:v>7.8492935635793022E-4</c:v>
                </c:pt>
              </c:numCache>
            </c:numRef>
          </c:val>
        </c:ser>
        <c:ser>
          <c:idx val="4"/>
          <c:order val="4"/>
          <c:tx>
            <c:strRef>
              <c:f>'Drive Data'!$AX$2</c:f>
              <c:strCache>
                <c:ptCount val="1"/>
                <c:pt idx="0">
                  <c:v>Streamline 08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'Drive Data'!$B$3:$B$18</c:f>
              <c:strCache>
                <c:ptCount val="1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</c:strCache>
            </c:strRef>
          </c:cat>
          <c:val>
            <c:numRef>
              <c:f>'Drive Data'!$AX$3:$AX$18</c:f>
              <c:numCache>
                <c:formatCode>General</c:formatCode>
                <c:ptCount val="16"/>
                <c:pt idx="6" formatCode="0.00%">
                  <c:v>2.7272727272727396E-3</c:v>
                </c:pt>
                <c:pt idx="7" formatCode="0.00%">
                  <c:v>9.0909090909091223E-4</c:v>
                </c:pt>
                <c:pt idx="8" formatCode="0.00%">
                  <c:v>5.4545454545454576E-3</c:v>
                </c:pt>
                <c:pt idx="9" formatCode="0.00%">
                  <c:v>0</c:v>
                </c:pt>
                <c:pt idx="10" formatCode="0.00%">
                  <c:v>0</c:v>
                </c:pt>
                <c:pt idx="11" formatCode="0.00%">
                  <c:v>0</c:v>
                </c:pt>
                <c:pt idx="12" formatCode="0.00%">
                  <c:v>1.8181818181818232E-3</c:v>
                </c:pt>
                <c:pt idx="13" formatCode="0.00%">
                  <c:v>9.0909090909091223E-4</c:v>
                </c:pt>
                <c:pt idx="14" formatCode="0.00%">
                  <c:v>0</c:v>
                </c:pt>
                <c:pt idx="15" formatCode="0.00%">
                  <c:v>0</c:v>
                </c:pt>
              </c:numCache>
            </c:numRef>
          </c:val>
        </c:ser>
        <c:marker val="1"/>
        <c:axId val="44386176"/>
        <c:axId val="44401024"/>
      </c:lineChart>
      <c:catAx>
        <c:axId val="44386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</c:title>
        <c:tickLblPos val="nextTo"/>
        <c:crossAx val="44401024"/>
        <c:crosses val="autoZero"/>
        <c:auto val="1"/>
        <c:lblAlgn val="ctr"/>
        <c:lblOffset val="100"/>
      </c:catAx>
      <c:valAx>
        <c:axId val="444010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Normalised  failure rate per month</a:t>
                </a:r>
              </a:p>
            </c:rich>
          </c:tx>
          <c:layout>
            <c:manualLayout>
              <c:xMode val="edge"/>
              <c:yMode val="edge"/>
              <c:x val="1.0918635531647279E-2"/>
              <c:y val="0.33255258138001476"/>
            </c:manualLayout>
          </c:layout>
        </c:title>
        <c:numFmt formatCode="0.00%" sourceLinked="1"/>
        <c:tickLblPos val="nextTo"/>
        <c:crossAx val="44386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303561280627025"/>
          <c:y val="0.12177692544584136"/>
          <c:w val="0.17860099239034424"/>
          <c:h val="0.22991132738046208"/>
        </c:manualLayout>
      </c:layout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Multiple-disk failure events 2009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'Double Failures'!$Q$1:$T$1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'Double Failures'!$B$3:$B$14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'Double Failures'!$T$3:$T$13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'Double Failures'!$Q$2</c:f>
              <c:strCache>
                <c:ptCount val="1"/>
                <c:pt idx="0">
                  <c:v>Saved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'Double Failures'!$B$3:$B$14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'Double Failures'!$Q$3:$Q$14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6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'Double Failures'!$R$2</c:f>
              <c:strCache>
                <c:ptCount val="1"/>
                <c:pt idx="0">
                  <c:v>Copied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'Double Failures'!$B$3:$B$14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'Double Failures'!$R$3:$R$14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'Double Failures'!$S$2</c:f>
              <c:strCache>
                <c:ptCount val="1"/>
                <c:pt idx="0">
                  <c:v>Lost</c:v>
                </c:pt>
              </c:strCache>
            </c:strRef>
          </c:tx>
          <c:spPr>
            <a:solidFill>
              <a:srgbClr val="FF0000"/>
            </a:solidFill>
          </c:spPr>
          <c:val>
            <c:numRef>
              <c:f>'Double Failures'!$S$3:$S$14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axId val="44471040"/>
        <c:axId val="44472960"/>
      </c:barChart>
      <c:catAx>
        <c:axId val="44471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</c:title>
        <c:tickLblPos val="nextTo"/>
        <c:crossAx val="44472960"/>
        <c:crosses val="autoZero"/>
        <c:auto val="1"/>
        <c:lblAlgn val="ctr"/>
        <c:lblOffset val="100"/>
      </c:catAx>
      <c:valAx>
        <c:axId val="44472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</a:t>
                </a:r>
                <a:r>
                  <a:rPr lang="en-US" dirty="0" smtClean="0"/>
                  <a:t>Events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44471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Disk failures - Viglen</a:t>
            </a:r>
            <a:r>
              <a:rPr lang="en-GB" baseline="0"/>
              <a:t> 06 - June '08 to April '10</a:t>
            </a:r>
            <a:endParaRPr lang="en-GB"/>
          </a:p>
        </c:rich>
      </c:tx>
      <c:layout/>
    </c:title>
    <c:plotArea>
      <c:layout>
        <c:manualLayout>
          <c:layoutTarget val="inner"/>
          <c:xMode val="edge"/>
          <c:yMode val="edge"/>
          <c:x val="3.6515230447022984E-2"/>
          <c:y val="0.10061463585280894"/>
          <c:w val="0.95635845603872582"/>
          <c:h val="0.7651793128576102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cat>
            <c:strRef>
              <c:f>'Viglen 06'!$B$7:$B$92</c:f>
              <c:strCache>
                <c:ptCount val="86"/>
                <c:pt idx="0">
                  <c:v>gdss87</c:v>
                </c:pt>
                <c:pt idx="1">
                  <c:v>gdss88</c:v>
                </c:pt>
                <c:pt idx="2">
                  <c:v>gdss89</c:v>
                </c:pt>
                <c:pt idx="3">
                  <c:v>gdss90</c:v>
                </c:pt>
                <c:pt idx="4">
                  <c:v>gdss91</c:v>
                </c:pt>
                <c:pt idx="5">
                  <c:v>gdss92</c:v>
                </c:pt>
                <c:pt idx="6">
                  <c:v>gdss93</c:v>
                </c:pt>
                <c:pt idx="7">
                  <c:v>gdss94</c:v>
                </c:pt>
                <c:pt idx="8">
                  <c:v>gdss95</c:v>
                </c:pt>
                <c:pt idx="9">
                  <c:v>gdss96</c:v>
                </c:pt>
                <c:pt idx="10">
                  <c:v>gdss97</c:v>
                </c:pt>
                <c:pt idx="11">
                  <c:v>gdss98</c:v>
                </c:pt>
                <c:pt idx="12">
                  <c:v>gdss99</c:v>
                </c:pt>
                <c:pt idx="13">
                  <c:v>gdss100</c:v>
                </c:pt>
                <c:pt idx="14">
                  <c:v>gdss101</c:v>
                </c:pt>
                <c:pt idx="15">
                  <c:v>gdss102</c:v>
                </c:pt>
                <c:pt idx="16">
                  <c:v>gdss103</c:v>
                </c:pt>
                <c:pt idx="17">
                  <c:v>gdss104</c:v>
                </c:pt>
                <c:pt idx="18">
                  <c:v>gdss105</c:v>
                </c:pt>
                <c:pt idx="19">
                  <c:v>gdss106</c:v>
                </c:pt>
                <c:pt idx="20">
                  <c:v>gdss107</c:v>
                </c:pt>
                <c:pt idx="21">
                  <c:v>gdss108</c:v>
                </c:pt>
                <c:pt idx="22">
                  <c:v>gdss109</c:v>
                </c:pt>
                <c:pt idx="23">
                  <c:v>gdss110</c:v>
                </c:pt>
                <c:pt idx="24">
                  <c:v>gdss111</c:v>
                </c:pt>
                <c:pt idx="25">
                  <c:v>gdss112</c:v>
                </c:pt>
                <c:pt idx="26">
                  <c:v>gdss113</c:v>
                </c:pt>
                <c:pt idx="27">
                  <c:v>gdss114</c:v>
                </c:pt>
                <c:pt idx="28">
                  <c:v>gdss115</c:v>
                </c:pt>
                <c:pt idx="29">
                  <c:v>gdss116</c:v>
                </c:pt>
                <c:pt idx="30">
                  <c:v>gdss117</c:v>
                </c:pt>
                <c:pt idx="31">
                  <c:v>gdss118</c:v>
                </c:pt>
                <c:pt idx="32">
                  <c:v>gdss119</c:v>
                </c:pt>
                <c:pt idx="33">
                  <c:v>gdss120</c:v>
                </c:pt>
                <c:pt idx="34">
                  <c:v>gdss121</c:v>
                </c:pt>
                <c:pt idx="35">
                  <c:v>gdss122</c:v>
                </c:pt>
                <c:pt idx="36">
                  <c:v>gdss123</c:v>
                </c:pt>
                <c:pt idx="37">
                  <c:v>gdss124</c:v>
                </c:pt>
                <c:pt idx="38">
                  <c:v>gdss125</c:v>
                </c:pt>
                <c:pt idx="39">
                  <c:v>gdss126</c:v>
                </c:pt>
                <c:pt idx="40">
                  <c:v>gdss127</c:v>
                </c:pt>
                <c:pt idx="41">
                  <c:v>gdss128</c:v>
                </c:pt>
                <c:pt idx="42">
                  <c:v>gdss129</c:v>
                </c:pt>
                <c:pt idx="43">
                  <c:v>gdss130</c:v>
                </c:pt>
                <c:pt idx="44">
                  <c:v>gdss131</c:v>
                </c:pt>
                <c:pt idx="45">
                  <c:v>gdss132</c:v>
                </c:pt>
                <c:pt idx="46">
                  <c:v>gdss133</c:v>
                </c:pt>
                <c:pt idx="47">
                  <c:v>gdss134</c:v>
                </c:pt>
                <c:pt idx="48">
                  <c:v>gdss135</c:v>
                </c:pt>
                <c:pt idx="49">
                  <c:v>gdss136</c:v>
                </c:pt>
                <c:pt idx="50">
                  <c:v>gdss137</c:v>
                </c:pt>
                <c:pt idx="51">
                  <c:v>gdss138</c:v>
                </c:pt>
                <c:pt idx="52">
                  <c:v>gdss139</c:v>
                </c:pt>
                <c:pt idx="53">
                  <c:v>gdss140</c:v>
                </c:pt>
                <c:pt idx="54">
                  <c:v>gdss141</c:v>
                </c:pt>
                <c:pt idx="55">
                  <c:v>gdss142</c:v>
                </c:pt>
                <c:pt idx="56">
                  <c:v>gdss143</c:v>
                </c:pt>
                <c:pt idx="57">
                  <c:v>gdss144</c:v>
                </c:pt>
                <c:pt idx="58">
                  <c:v>gdss145</c:v>
                </c:pt>
                <c:pt idx="59">
                  <c:v>gdss146</c:v>
                </c:pt>
                <c:pt idx="60">
                  <c:v>gdss147</c:v>
                </c:pt>
                <c:pt idx="61">
                  <c:v>gdss148</c:v>
                </c:pt>
                <c:pt idx="62">
                  <c:v>gdss149</c:v>
                </c:pt>
                <c:pt idx="63">
                  <c:v>gdss150</c:v>
                </c:pt>
                <c:pt idx="64">
                  <c:v>gdss151</c:v>
                </c:pt>
                <c:pt idx="65">
                  <c:v>gdss152</c:v>
                </c:pt>
                <c:pt idx="66">
                  <c:v>gdss153</c:v>
                </c:pt>
                <c:pt idx="67">
                  <c:v>gdss154</c:v>
                </c:pt>
                <c:pt idx="68">
                  <c:v>gdss155</c:v>
                </c:pt>
                <c:pt idx="69">
                  <c:v>gdss156</c:v>
                </c:pt>
                <c:pt idx="70">
                  <c:v>gdss157</c:v>
                </c:pt>
                <c:pt idx="71">
                  <c:v>gdss158</c:v>
                </c:pt>
                <c:pt idx="72">
                  <c:v>gdss159</c:v>
                </c:pt>
                <c:pt idx="73">
                  <c:v>gdss160</c:v>
                </c:pt>
                <c:pt idx="74">
                  <c:v>gdss161</c:v>
                </c:pt>
                <c:pt idx="75">
                  <c:v>gdss162</c:v>
                </c:pt>
                <c:pt idx="76">
                  <c:v>gdss163</c:v>
                </c:pt>
                <c:pt idx="77">
                  <c:v>gdss164</c:v>
                </c:pt>
                <c:pt idx="78">
                  <c:v>gdss165</c:v>
                </c:pt>
                <c:pt idx="79">
                  <c:v>gdss166</c:v>
                </c:pt>
                <c:pt idx="80">
                  <c:v>gdss167</c:v>
                </c:pt>
                <c:pt idx="81">
                  <c:v>gdss168</c:v>
                </c:pt>
                <c:pt idx="82">
                  <c:v>gdss169</c:v>
                </c:pt>
                <c:pt idx="83">
                  <c:v>gdss170</c:v>
                </c:pt>
                <c:pt idx="84">
                  <c:v>gdss171</c:v>
                </c:pt>
                <c:pt idx="85">
                  <c:v>gdss172</c:v>
                </c:pt>
              </c:strCache>
            </c:strRef>
          </c:cat>
          <c:val>
            <c:numRef>
              <c:f>'Viglen 06'!$C$7:$C$92</c:f>
              <c:numCache>
                <c:formatCode>General</c:formatCode>
                <c:ptCount val="8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2</c:v>
                </c:pt>
                <c:pt idx="19">
                  <c:v>0</c:v>
                </c:pt>
                <c:pt idx="20">
                  <c:v>3</c:v>
                </c:pt>
                <c:pt idx="21">
                  <c:v>2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4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  <c:pt idx="31">
                  <c:v>2</c:v>
                </c:pt>
                <c:pt idx="32">
                  <c:v>5</c:v>
                </c:pt>
                <c:pt idx="33">
                  <c:v>7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10</c:v>
                </c:pt>
                <c:pt idx="39">
                  <c:v>10</c:v>
                </c:pt>
                <c:pt idx="40">
                  <c:v>11</c:v>
                </c:pt>
                <c:pt idx="41">
                  <c:v>10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2</c:v>
                </c:pt>
                <c:pt idx="46">
                  <c:v>1</c:v>
                </c:pt>
                <c:pt idx="47">
                  <c:v>3</c:v>
                </c:pt>
                <c:pt idx="48">
                  <c:v>5</c:v>
                </c:pt>
                <c:pt idx="49">
                  <c:v>4</c:v>
                </c:pt>
                <c:pt idx="50">
                  <c:v>1</c:v>
                </c:pt>
                <c:pt idx="51">
                  <c:v>10</c:v>
                </c:pt>
                <c:pt idx="52">
                  <c:v>7</c:v>
                </c:pt>
                <c:pt idx="53">
                  <c:v>6</c:v>
                </c:pt>
                <c:pt idx="54">
                  <c:v>4</c:v>
                </c:pt>
                <c:pt idx="55">
                  <c:v>5</c:v>
                </c:pt>
                <c:pt idx="56">
                  <c:v>5</c:v>
                </c:pt>
                <c:pt idx="57">
                  <c:v>4</c:v>
                </c:pt>
                <c:pt idx="58">
                  <c:v>10</c:v>
                </c:pt>
                <c:pt idx="59">
                  <c:v>2</c:v>
                </c:pt>
                <c:pt idx="60">
                  <c:v>9</c:v>
                </c:pt>
                <c:pt idx="61">
                  <c:v>7</c:v>
                </c:pt>
                <c:pt idx="62">
                  <c:v>10</c:v>
                </c:pt>
                <c:pt idx="63">
                  <c:v>5</c:v>
                </c:pt>
                <c:pt idx="64">
                  <c:v>11</c:v>
                </c:pt>
                <c:pt idx="65">
                  <c:v>7</c:v>
                </c:pt>
                <c:pt idx="66">
                  <c:v>4</c:v>
                </c:pt>
                <c:pt idx="67">
                  <c:v>13</c:v>
                </c:pt>
                <c:pt idx="68">
                  <c:v>6</c:v>
                </c:pt>
                <c:pt idx="69">
                  <c:v>7</c:v>
                </c:pt>
                <c:pt idx="70">
                  <c:v>8</c:v>
                </c:pt>
                <c:pt idx="71">
                  <c:v>6</c:v>
                </c:pt>
                <c:pt idx="72">
                  <c:v>2</c:v>
                </c:pt>
                <c:pt idx="73">
                  <c:v>7</c:v>
                </c:pt>
                <c:pt idx="74">
                  <c:v>9</c:v>
                </c:pt>
                <c:pt idx="75">
                  <c:v>5</c:v>
                </c:pt>
                <c:pt idx="76">
                  <c:v>8</c:v>
                </c:pt>
                <c:pt idx="77">
                  <c:v>10</c:v>
                </c:pt>
                <c:pt idx="78">
                  <c:v>7</c:v>
                </c:pt>
                <c:pt idx="79">
                  <c:v>10</c:v>
                </c:pt>
                <c:pt idx="80">
                  <c:v>8</c:v>
                </c:pt>
                <c:pt idx="81">
                  <c:v>6</c:v>
                </c:pt>
                <c:pt idx="82">
                  <c:v>9</c:v>
                </c:pt>
                <c:pt idx="83">
                  <c:v>10</c:v>
                </c:pt>
                <c:pt idx="84">
                  <c:v>10</c:v>
                </c:pt>
                <c:pt idx="85">
                  <c:v>8</c:v>
                </c:pt>
              </c:numCache>
            </c:numRef>
          </c:val>
        </c:ser>
        <c:gapWidth val="102"/>
        <c:axId val="44359680"/>
        <c:axId val="44361216"/>
      </c:barChart>
      <c:catAx>
        <c:axId val="44359680"/>
        <c:scaling>
          <c:orientation val="minMax"/>
        </c:scaling>
        <c:axPos val="b"/>
        <c:majorTickMark val="none"/>
        <c:tickLblPos val="nextTo"/>
        <c:crossAx val="44361216"/>
        <c:crosses val="autoZero"/>
        <c:auto val="1"/>
        <c:lblAlgn val="ctr"/>
        <c:lblOffset val="100"/>
      </c:catAx>
      <c:valAx>
        <c:axId val="443612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435968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Viglen Disk Data - Sorted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cat>
            <c:strRef>
              <c:f>Sheet1!$B$2:$B$87</c:f>
              <c:strCache>
                <c:ptCount val="86"/>
                <c:pt idx="0">
                  <c:v>gdss87</c:v>
                </c:pt>
                <c:pt idx="1">
                  <c:v>gdss88</c:v>
                </c:pt>
                <c:pt idx="2">
                  <c:v>gdss89</c:v>
                </c:pt>
                <c:pt idx="3">
                  <c:v>gdss90</c:v>
                </c:pt>
                <c:pt idx="4">
                  <c:v>gdss91</c:v>
                </c:pt>
                <c:pt idx="5">
                  <c:v>gdss92</c:v>
                </c:pt>
                <c:pt idx="6">
                  <c:v>gdss93</c:v>
                </c:pt>
                <c:pt idx="7">
                  <c:v>gdss94</c:v>
                </c:pt>
                <c:pt idx="8">
                  <c:v>gdss95</c:v>
                </c:pt>
                <c:pt idx="9">
                  <c:v>gdss96</c:v>
                </c:pt>
                <c:pt idx="10">
                  <c:v>gdss97</c:v>
                </c:pt>
                <c:pt idx="11">
                  <c:v>gdss98</c:v>
                </c:pt>
                <c:pt idx="12">
                  <c:v>gdss99</c:v>
                </c:pt>
                <c:pt idx="13">
                  <c:v>gdss100</c:v>
                </c:pt>
                <c:pt idx="14">
                  <c:v>gdss101</c:v>
                </c:pt>
                <c:pt idx="15">
                  <c:v>gdss102</c:v>
                </c:pt>
                <c:pt idx="16">
                  <c:v>gdss103</c:v>
                </c:pt>
                <c:pt idx="17">
                  <c:v>gdss104</c:v>
                </c:pt>
                <c:pt idx="18">
                  <c:v>gdss105</c:v>
                </c:pt>
                <c:pt idx="19">
                  <c:v>gdss106</c:v>
                </c:pt>
                <c:pt idx="20">
                  <c:v>gdss107</c:v>
                </c:pt>
                <c:pt idx="21">
                  <c:v>gdss108</c:v>
                </c:pt>
                <c:pt idx="22">
                  <c:v>gdss109</c:v>
                </c:pt>
                <c:pt idx="23">
                  <c:v>gdss110</c:v>
                </c:pt>
                <c:pt idx="24">
                  <c:v>gdss111</c:v>
                </c:pt>
                <c:pt idx="25">
                  <c:v>gdss112</c:v>
                </c:pt>
                <c:pt idx="26">
                  <c:v>gdss113</c:v>
                </c:pt>
                <c:pt idx="27">
                  <c:v>gdss114</c:v>
                </c:pt>
                <c:pt idx="28">
                  <c:v>gdss115</c:v>
                </c:pt>
                <c:pt idx="29">
                  <c:v>gdss116</c:v>
                </c:pt>
                <c:pt idx="30">
                  <c:v>gdss117</c:v>
                </c:pt>
                <c:pt idx="31">
                  <c:v>gdss118</c:v>
                </c:pt>
                <c:pt idx="32">
                  <c:v>gdss119</c:v>
                </c:pt>
                <c:pt idx="33">
                  <c:v>gdss120</c:v>
                </c:pt>
                <c:pt idx="34">
                  <c:v>gdss121</c:v>
                </c:pt>
                <c:pt idx="35">
                  <c:v>gdss122</c:v>
                </c:pt>
                <c:pt idx="36">
                  <c:v>gdss123</c:v>
                </c:pt>
                <c:pt idx="37">
                  <c:v>gdss124</c:v>
                </c:pt>
                <c:pt idx="38">
                  <c:v>gdss129</c:v>
                </c:pt>
                <c:pt idx="39">
                  <c:v>gdss130</c:v>
                </c:pt>
                <c:pt idx="40">
                  <c:v>gdss131</c:v>
                </c:pt>
                <c:pt idx="41">
                  <c:v>gdss132</c:v>
                </c:pt>
                <c:pt idx="42">
                  <c:v>gdss133</c:v>
                </c:pt>
                <c:pt idx="43">
                  <c:v>gdss134</c:v>
                </c:pt>
                <c:pt idx="44">
                  <c:v>gdss135</c:v>
                </c:pt>
                <c:pt idx="45">
                  <c:v>gdss136</c:v>
                </c:pt>
                <c:pt idx="46">
                  <c:v>gdss137</c:v>
                </c:pt>
                <c:pt idx="47">
                  <c:v>gdss125</c:v>
                </c:pt>
                <c:pt idx="48">
                  <c:v>gdss126</c:v>
                </c:pt>
                <c:pt idx="49">
                  <c:v>gdss127</c:v>
                </c:pt>
                <c:pt idx="50">
                  <c:v>gdss128</c:v>
                </c:pt>
                <c:pt idx="51">
                  <c:v>gdss138</c:v>
                </c:pt>
                <c:pt idx="52">
                  <c:v>gdss139</c:v>
                </c:pt>
                <c:pt idx="53">
                  <c:v>gdss140</c:v>
                </c:pt>
                <c:pt idx="54">
                  <c:v>gdss141</c:v>
                </c:pt>
                <c:pt idx="55">
                  <c:v>gdss142</c:v>
                </c:pt>
                <c:pt idx="56">
                  <c:v>gdss143</c:v>
                </c:pt>
                <c:pt idx="57">
                  <c:v>gdss144</c:v>
                </c:pt>
                <c:pt idx="58">
                  <c:v>gdss145</c:v>
                </c:pt>
                <c:pt idx="59">
                  <c:v>gdss146</c:v>
                </c:pt>
                <c:pt idx="60">
                  <c:v>gdss147</c:v>
                </c:pt>
                <c:pt idx="61">
                  <c:v>gdss148</c:v>
                </c:pt>
                <c:pt idx="62">
                  <c:v>gdss149</c:v>
                </c:pt>
                <c:pt idx="63">
                  <c:v>gdss150</c:v>
                </c:pt>
                <c:pt idx="64">
                  <c:v>gdss151</c:v>
                </c:pt>
                <c:pt idx="65">
                  <c:v>gdss152</c:v>
                </c:pt>
                <c:pt idx="66">
                  <c:v>gdss153</c:v>
                </c:pt>
                <c:pt idx="67">
                  <c:v>gdss154</c:v>
                </c:pt>
                <c:pt idx="68">
                  <c:v>gdss155</c:v>
                </c:pt>
                <c:pt idx="69">
                  <c:v>gdss156</c:v>
                </c:pt>
                <c:pt idx="70">
                  <c:v>gdss157</c:v>
                </c:pt>
                <c:pt idx="71">
                  <c:v>gdss158</c:v>
                </c:pt>
                <c:pt idx="72">
                  <c:v>gdss159</c:v>
                </c:pt>
                <c:pt idx="73">
                  <c:v>gdss160</c:v>
                </c:pt>
                <c:pt idx="74">
                  <c:v>gdss161</c:v>
                </c:pt>
                <c:pt idx="75">
                  <c:v>gdss162</c:v>
                </c:pt>
                <c:pt idx="76">
                  <c:v>gdss163</c:v>
                </c:pt>
                <c:pt idx="77">
                  <c:v>gdss164</c:v>
                </c:pt>
                <c:pt idx="78">
                  <c:v>gdss165</c:v>
                </c:pt>
                <c:pt idx="79">
                  <c:v>gdss166</c:v>
                </c:pt>
                <c:pt idx="80">
                  <c:v>gdss167</c:v>
                </c:pt>
                <c:pt idx="81">
                  <c:v>gdss168</c:v>
                </c:pt>
                <c:pt idx="82">
                  <c:v>gdss169</c:v>
                </c:pt>
                <c:pt idx="83">
                  <c:v>gdss170</c:v>
                </c:pt>
                <c:pt idx="84">
                  <c:v>gdss171</c:v>
                </c:pt>
                <c:pt idx="85">
                  <c:v>gdss172</c:v>
                </c:pt>
              </c:strCache>
            </c:strRef>
          </c:cat>
          <c:val>
            <c:numRef>
              <c:f>Sheet1!$C$2:$C$87</c:f>
              <c:numCache>
                <c:formatCode>General</c:formatCode>
                <c:ptCount val="8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2</c:v>
                </c:pt>
                <c:pt idx="19">
                  <c:v>0</c:v>
                </c:pt>
                <c:pt idx="20">
                  <c:v>3</c:v>
                </c:pt>
                <c:pt idx="21">
                  <c:v>2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4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1</c:v>
                </c:pt>
                <c:pt idx="31">
                  <c:v>2</c:v>
                </c:pt>
                <c:pt idx="32">
                  <c:v>5</c:v>
                </c:pt>
                <c:pt idx="33">
                  <c:v>7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2</c:v>
                </c:pt>
                <c:pt idx="41">
                  <c:v>2</c:v>
                </c:pt>
                <c:pt idx="42">
                  <c:v>1</c:v>
                </c:pt>
                <c:pt idx="43">
                  <c:v>3</c:v>
                </c:pt>
                <c:pt idx="44">
                  <c:v>5</c:v>
                </c:pt>
                <c:pt idx="45">
                  <c:v>4</c:v>
                </c:pt>
                <c:pt idx="46">
                  <c:v>1</c:v>
                </c:pt>
                <c:pt idx="47">
                  <c:v>10</c:v>
                </c:pt>
                <c:pt idx="48">
                  <c:v>10</c:v>
                </c:pt>
                <c:pt idx="49">
                  <c:v>11</c:v>
                </c:pt>
                <c:pt idx="50">
                  <c:v>10</c:v>
                </c:pt>
                <c:pt idx="51">
                  <c:v>10</c:v>
                </c:pt>
                <c:pt idx="52">
                  <c:v>7</c:v>
                </c:pt>
                <c:pt idx="53">
                  <c:v>6</c:v>
                </c:pt>
                <c:pt idx="54">
                  <c:v>4</c:v>
                </c:pt>
                <c:pt idx="55">
                  <c:v>5</c:v>
                </c:pt>
                <c:pt idx="56">
                  <c:v>5</c:v>
                </c:pt>
                <c:pt idx="57">
                  <c:v>4</c:v>
                </c:pt>
                <c:pt idx="58">
                  <c:v>10</c:v>
                </c:pt>
                <c:pt idx="59">
                  <c:v>2</c:v>
                </c:pt>
                <c:pt idx="60">
                  <c:v>9</c:v>
                </c:pt>
                <c:pt idx="61">
                  <c:v>7</c:v>
                </c:pt>
                <c:pt idx="62">
                  <c:v>10</c:v>
                </c:pt>
                <c:pt idx="63">
                  <c:v>5</c:v>
                </c:pt>
                <c:pt idx="64">
                  <c:v>11</c:v>
                </c:pt>
                <c:pt idx="65">
                  <c:v>7</c:v>
                </c:pt>
                <c:pt idx="66">
                  <c:v>4</c:v>
                </c:pt>
                <c:pt idx="67">
                  <c:v>13</c:v>
                </c:pt>
                <c:pt idx="68">
                  <c:v>6</c:v>
                </c:pt>
                <c:pt idx="69">
                  <c:v>7</c:v>
                </c:pt>
                <c:pt idx="70">
                  <c:v>8</c:v>
                </c:pt>
                <c:pt idx="71">
                  <c:v>6</c:v>
                </c:pt>
                <c:pt idx="72">
                  <c:v>2</c:v>
                </c:pt>
                <c:pt idx="73">
                  <c:v>7</c:v>
                </c:pt>
                <c:pt idx="74">
                  <c:v>9</c:v>
                </c:pt>
                <c:pt idx="75">
                  <c:v>5</c:v>
                </c:pt>
                <c:pt idx="76">
                  <c:v>8</c:v>
                </c:pt>
                <c:pt idx="77">
                  <c:v>10</c:v>
                </c:pt>
                <c:pt idx="78">
                  <c:v>7</c:v>
                </c:pt>
                <c:pt idx="79">
                  <c:v>10</c:v>
                </c:pt>
                <c:pt idx="80">
                  <c:v>8</c:v>
                </c:pt>
                <c:pt idx="81">
                  <c:v>6</c:v>
                </c:pt>
                <c:pt idx="82">
                  <c:v>9</c:v>
                </c:pt>
                <c:pt idx="83">
                  <c:v>10</c:v>
                </c:pt>
                <c:pt idx="84">
                  <c:v>10</c:v>
                </c:pt>
                <c:pt idx="85">
                  <c:v>8</c:v>
                </c:pt>
              </c:numCache>
            </c:numRef>
          </c:val>
        </c:ser>
        <c:gapWidth val="50"/>
        <c:axId val="76674560"/>
        <c:axId val="76676096"/>
      </c:barChart>
      <c:catAx>
        <c:axId val="76674560"/>
        <c:scaling>
          <c:orientation val="minMax"/>
        </c:scaling>
        <c:axPos val="b"/>
        <c:tickLblPos val="nextTo"/>
        <c:crossAx val="76676096"/>
        <c:crosses val="autoZero"/>
        <c:auto val="1"/>
        <c:lblAlgn val="ctr"/>
        <c:lblOffset val="100"/>
      </c:catAx>
      <c:valAx>
        <c:axId val="76676096"/>
        <c:scaling>
          <c:orientation val="minMax"/>
        </c:scaling>
        <c:axPos val="l"/>
        <c:majorGridlines/>
        <c:numFmt formatCode="General" sourceLinked="1"/>
        <c:tickLblPos val="nextTo"/>
        <c:crossAx val="7667456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0.65826</cdr:x>
      <cdr:y>0.06757</cdr:y>
    </cdr:from>
    <cdr:to>
      <cdr:x>0.99126</cdr:x>
      <cdr:y>0.25676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6072198" y="357190"/>
          <a:ext cx="3071802" cy="1000132"/>
        </a:xfrm>
        <a:prstGeom xmlns:a="http://schemas.openxmlformats.org/drawingml/2006/main" prst="ellipse">
          <a:avLst/>
        </a:prstGeom>
        <a:solidFill xmlns:a="http://schemas.openxmlformats.org/drawingml/2006/main">
          <a:srgbClr val="DCE4E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GB"/>
          </a:defPPr>
          <a:lvl1pPr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1pPr>
          <a:lvl2pPr marL="4572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2pPr>
          <a:lvl3pPr marL="9144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3pPr>
          <a:lvl4pPr marL="13716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4pPr>
          <a:lvl5pPr marL="1828800" algn="l" rtl="0" fontAlgn="base">
            <a:spcBef>
              <a:spcPct val="20000"/>
            </a:spcBef>
            <a:spcAft>
              <a:spcPct val="0"/>
            </a:spcAft>
            <a:buChar char="•"/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5pPr>
          <a:lvl6pPr marL="2286000" algn="l" defTabSz="914400" rtl="0" eaLnBrk="1" latinLnBrk="0" hangingPunct="1"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6pPr>
          <a:lvl7pPr marL="2743200" algn="l" defTabSz="914400" rtl="0" eaLnBrk="1" latinLnBrk="0" hangingPunct="1"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7pPr>
          <a:lvl8pPr marL="3200400" algn="l" defTabSz="914400" rtl="0" eaLnBrk="1" latinLnBrk="0" hangingPunct="1"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8pPr>
          <a:lvl9pPr marL="3657600" algn="l" defTabSz="914400" rtl="0" eaLnBrk="1" latinLnBrk="0" hangingPunct="1">
            <a:defRPr sz="3200" kern="1200">
              <a:solidFill>
                <a:srgbClr val="0033CC"/>
              </a:solidFill>
              <a:latin typeface="Trebuchet MS" pitchFamily="34" charset="0"/>
              <a:cs typeface="Arial" charset="0"/>
            </a:defRPr>
          </a:lvl9pPr>
        </a:lstStyle>
        <a:p xmlns:a="http://schemas.openxmlformats.org/drawingml/2006/main">
          <a:pPr marL="0" marR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Grande" pitchFamily="84" charset="0"/>
              <a:ea typeface="ヒラギノ角ゴ Pro W3" pitchFamily="84" charset="-128"/>
            </a:rPr>
            <a:t>In 2009, 10% of</a:t>
          </a:r>
          <a:r>
            <a:rPr kumimoji="0" lang="en-GB" sz="16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Lucida Grande" pitchFamily="84" charset="0"/>
              <a:ea typeface="ヒラギノ角ゴ Pro W3" pitchFamily="84" charset="-128"/>
            </a:rPr>
            <a:t> </a:t>
          </a:r>
          <a:r>
            <a: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Grande" pitchFamily="84" charset="0"/>
              <a:ea typeface="ヒラギノ角ゴ Pro W3" pitchFamily="84" charset="-128"/>
            </a:rPr>
            <a:t>drives failed in storage servers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13535DA-4C25-4589-B221-BB9DC8D0096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387F67E-8D91-451A-9C5B-63451854D22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2BE7-DA57-4F55-A8AE-6D6A5CCAE5A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7F67E-8D91-451A-9C5B-63451854D22E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7F67E-8D91-451A-9C5B-63451854D22E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s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gradFill rotWithShape="1">
            <a:gsLst>
              <a:gs pos="0">
                <a:schemeClr val="bg1">
                  <a:gamma/>
                  <a:shade val="46275"/>
                  <a:invGamma/>
                  <a:alpha val="27000"/>
                </a:schemeClr>
              </a:gs>
              <a:gs pos="50000">
                <a:schemeClr val="bg1">
                  <a:alpha val="78000"/>
                </a:schemeClr>
              </a:gs>
              <a:gs pos="100000">
                <a:schemeClr val="bg1">
                  <a:gamma/>
                  <a:shade val="46275"/>
                  <a:invGamma/>
                  <a:alpha val="27000"/>
                </a:schemeClr>
              </a:gs>
            </a:gsLst>
            <a:lin ang="0" scaled="1"/>
          </a:gra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gradFill rotWithShape="1">
            <a:gsLst>
              <a:gs pos="0">
                <a:schemeClr val="accent2">
                  <a:gamma/>
                  <a:shade val="46275"/>
                  <a:invGamma/>
                  <a:alpha val="25000"/>
                </a:schemeClr>
              </a:gs>
              <a:gs pos="50000">
                <a:schemeClr val="accent2">
                  <a:alpha val="78999"/>
                </a:schemeClr>
              </a:gs>
              <a:gs pos="100000">
                <a:schemeClr val="accent2">
                  <a:gamma/>
                  <a:shade val="46275"/>
                  <a:invGamma/>
                  <a:alpha val="25000"/>
                </a:schemeClr>
              </a:gs>
            </a:gsLst>
            <a:lin ang="0" scaled="1"/>
          </a:gradFill>
        </p:spPr>
        <p:txBody>
          <a:bodyPr lIns="91440" tIns="45720" rIns="91440" bIns="4572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5128" name="Picture 8" descr="esciencelogo_rev_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6092825"/>
            <a:ext cx="2409825" cy="552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4F557-CF5B-45C1-A4A7-51B26C44A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263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263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64D81-81E5-499C-802D-F0FFAE46C9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8D6F9-B1B8-4B7D-A688-A20B7B7C52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CEBEB-2B06-41AB-BAC5-93585EEF8F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052513"/>
            <a:ext cx="4378325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052513"/>
            <a:ext cx="4379913" cy="170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36A5-5E2A-42FF-A5E6-D7B15042A8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82034-BE42-4B60-9EC0-C44EF8F87A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8BF68-1C41-44B8-B5AB-19991C4C3F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3BE7C-4009-49F8-9F04-211012D6E9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BF717-18E8-4B44-8C85-DDD771EB10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BF4D1-5F12-4693-8730-0F46F85799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950" y="115888"/>
            <a:ext cx="8856663" cy="792162"/>
            <a:chOff x="68" y="73"/>
            <a:chExt cx="5579" cy="499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68" y="73"/>
              <a:ext cx="5579" cy="499"/>
            </a:xfrm>
            <a:prstGeom prst="rect">
              <a:avLst/>
            </a:prstGeom>
            <a:solidFill>
              <a:srgbClr val="5262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0" name="Picture 4" descr="GridPP_logo_white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13" y="119"/>
              <a:ext cx="1361" cy="403"/>
            </a:xfrm>
            <a:prstGeom prst="rect">
              <a:avLst/>
            </a:prstGeom>
            <a:noFill/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115888"/>
            <a:ext cx="5903912" cy="792162"/>
          </a:xfrm>
          <a:prstGeom prst="rect">
            <a:avLst/>
          </a:prstGeom>
          <a:solidFill>
            <a:srgbClr val="52629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52513"/>
            <a:ext cx="8910638" cy="170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308725"/>
            <a:ext cx="18716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/>
            </a:lvl1pPr>
          </a:lstStyle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308725"/>
            <a:ext cx="46085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1375" y="6308725"/>
            <a:ext cx="503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2"/>
                </a:solidFill>
              </a:defRPr>
            </a:lvl1pPr>
          </a:lstStyle>
          <a:p>
            <a:fld id="{A2181145-EAFC-4872-A14E-AA2DEB74F3E6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108" name="Picture 12" descr="esciencelogo_mediu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588" y="6308725"/>
            <a:ext cx="1698625" cy="387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hlink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accent2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Tier1 - Disk Failure stats </a:t>
            </a:r>
            <a:br>
              <a:rPr lang="en-US" dirty="0" smtClean="0"/>
            </a:br>
            <a:r>
              <a:rPr lang="en-US" dirty="0" smtClean="0"/>
              <a:t>and Networking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04863"/>
          </a:xfrm>
        </p:spPr>
        <p:txBody>
          <a:bodyPr/>
          <a:lstStyle/>
          <a:p>
            <a:r>
              <a:rPr lang="en-US" dirty="0" smtClean="0"/>
              <a:t>Martin Bly</a:t>
            </a:r>
          </a:p>
          <a:p>
            <a:r>
              <a:rPr lang="en-US" dirty="0" smtClean="0"/>
              <a:t>Tier1 Fabric Manager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FAB6B-AD7C-4C8F-ADCB-250E86A6BB6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2009 </a:t>
            </a:r>
            <a:r>
              <a:rPr lang="en-US" dirty="0" smtClean="0"/>
              <a:t>High(Low!)</a:t>
            </a:r>
            <a:r>
              <a:rPr lang="en-US" dirty="0" smtClean="0"/>
              <a:t>lights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10638" cy="3565525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Drives failed / changed: 398 (9.4% !)</a:t>
            </a:r>
          </a:p>
          <a:p>
            <a:pPr eaLnBrk="1" hangingPunct="1"/>
            <a:r>
              <a:rPr lang="en-US" dirty="0" smtClean="0"/>
              <a:t>Multiple failure incidents: 21</a:t>
            </a:r>
          </a:p>
          <a:p>
            <a:pPr eaLnBrk="1" hangingPunct="1"/>
            <a:r>
              <a:rPr lang="en-US" dirty="0" smtClean="0"/>
              <a:t>Recoveries from multiple failures: 16</a:t>
            </a:r>
          </a:p>
          <a:p>
            <a:pPr eaLnBrk="1" hangingPunct="1"/>
            <a:r>
              <a:rPr lang="en-US" dirty="0" smtClean="0"/>
              <a:t>Data copied to another file system: 1</a:t>
            </a:r>
          </a:p>
          <a:p>
            <a:pPr eaLnBrk="1" hangingPunct="1"/>
            <a:r>
              <a:rPr lang="en-US" dirty="0" smtClean="0"/>
              <a:t>Lost file systems: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2009 Data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1311AD-6A09-41A4-A38D-7F8A0534E9B8}" type="slidenum">
              <a:rPr lang="en-GB" smtClean="0"/>
              <a:pPr/>
              <a:t>11</a:t>
            </a:fld>
            <a:endParaRPr lang="en-GB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1071546"/>
          <a:ext cx="7572424" cy="4929761"/>
        </p:xfrm>
        <a:graphic>
          <a:graphicData uri="http://schemas.openxmlformats.org/drawingml/2006/table">
            <a:tbl>
              <a:tblPr/>
              <a:tblGrid>
                <a:gridCol w="990398"/>
                <a:gridCol w="742799"/>
                <a:gridCol w="742799"/>
                <a:gridCol w="742799"/>
                <a:gridCol w="742799"/>
                <a:gridCol w="742799"/>
                <a:gridCol w="742799"/>
                <a:gridCol w="742799"/>
                <a:gridCol w="453933"/>
                <a:gridCol w="928500"/>
              </a:tblGrid>
              <a:tr h="113303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Clustervision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05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Viglen 06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Viglen 07a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Viglen 07i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WD 500GB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WD 750GB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Seagate 750GB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5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33.1667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3BABC-E444-4462-AAC5-E5C6912041A1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7412" name="Title 1"/>
          <p:cNvSpPr>
            <a:spLocks noGrp="1"/>
          </p:cNvSpPr>
          <p:nvPr>
            <p:ph type="title" idx="4294967295"/>
          </p:nvPr>
        </p:nvSpPr>
        <p:spPr>
          <a:xfrm>
            <a:off x="3240088" y="115888"/>
            <a:ext cx="5903912" cy="792162"/>
          </a:xfrm>
        </p:spPr>
        <p:txBody>
          <a:bodyPr/>
          <a:lstStyle/>
          <a:p>
            <a:pPr eaLnBrk="1" hangingPunct="1"/>
            <a:r>
              <a:rPr lang="en-GB" smtClean="0"/>
              <a:t>Failure by generation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85720" y="1000108"/>
          <a:ext cx="8653124" cy="517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By  drive model</a:t>
            </a:r>
          </a:p>
        </p:txBody>
      </p:sp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566DD-FF87-43F2-9E91-C79443E400DE}" type="slidenum">
              <a:rPr lang="en-GB" smtClean="0"/>
              <a:pPr/>
              <a:t>13</a:t>
            </a:fld>
            <a:endParaRPr lang="en-GB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57158" y="1000108"/>
          <a:ext cx="8438810" cy="5251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1736" y="115888"/>
            <a:ext cx="6464314" cy="792162"/>
          </a:xfrm>
        </p:spPr>
        <p:txBody>
          <a:bodyPr/>
          <a:lstStyle/>
          <a:p>
            <a:r>
              <a:rPr lang="en-GB" dirty="0" smtClean="0"/>
              <a:t>Normalised Drive Failure Rates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928670"/>
          <a:ext cx="922459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8-1C41-44B8-B5AB-19991C4C3F7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2009 Multiple failures data</a:t>
            </a:r>
          </a:p>
        </p:txBody>
      </p:sp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EE265-499E-493E-83F6-CB8D56E68F8E}" type="slidenum">
              <a:rPr lang="en-GB" smtClean="0"/>
              <a:pPr/>
              <a:t>15</a:t>
            </a:fld>
            <a:endParaRPr lang="en-GB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43" y="1000095"/>
          <a:ext cx="8858312" cy="5143548"/>
        </p:xfrm>
        <a:graphic>
          <a:graphicData uri="http://schemas.openxmlformats.org/drawingml/2006/table">
            <a:tbl>
              <a:tblPr/>
              <a:tblGrid>
                <a:gridCol w="633443"/>
                <a:gridCol w="633443"/>
                <a:gridCol w="395903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25595"/>
                <a:gridCol w="415697"/>
                <a:gridCol w="415697"/>
                <a:gridCol w="415697"/>
                <a:gridCol w="415697"/>
              </a:tblGrid>
              <a:tr h="309483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Viglen 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Viglen 07a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Viglen 07i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150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Clustervision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05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Saved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Copied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Lost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Doubles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Saved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Copied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Lost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Doubles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Saved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Copied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Lost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Doubles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Saved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Copied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Lost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Doubles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48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587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Lost file systems (arrays)</a:t>
            </a:r>
          </a:p>
        </p:txBody>
      </p:sp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3E661-AC9E-476C-A4CB-45A181DB10F6}" type="slidenum">
              <a:rPr lang="en-GB" smtClean="0"/>
              <a:pPr/>
              <a:t>16</a:t>
            </a:fld>
            <a:endParaRPr lang="en-GB" smtClean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857232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Closer look: Viglen 06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969695"/>
          </a:xfrm>
        </p:spPr>
        <p:txBody>
          <a:bodyPr/>
          <a:lstStyle/>
          <a:p>
            <a:r>
              <a:rPr lang="en-GB" dirty="0" smtClean="0"/>
              <a:t>Why are Viglen 06 servers less reliable?</a:t>
            </a:r>
          </a:p>
          <a:p>
            <a:r>
              <a:rPr lang="en-GB" dirty="0" smtClean="0"/>
              <a:t>RAID5?</a:t>
            </a:r>
          </a:p>
          <a:p>
            <a:pPr lvl="1"/>
            <a:r>
              <a:rPr lang="en-GB" dirty="0" smtClean="0"/>
              <a:t>More vulnerable to double disk failure causing a problem</a:t>
            </a:r>
          </a:p>
          <a:p>
            <a:r>
              <a:rPr lang="en-GB" dirty="0" smtClean="0"/>
              <a:t>Controller issues?</a:t>
            </a:r>
          </a:p>
          <a:p>
            <a:pPr lvl="1"/>
            <a:r>
              <a:rPr lang="en-GB" dirty="0" smtClean="0"/>
              <a:t>Yes: Failure to start rebuilds after a drive fails</a:t>
            </a:r>
          </a:p>
          <a:p>
            <a:pPr lvl="1"/>
            <a:r>
              <a:rPr lang="en-GB" dirty="0" smtClean="0"/>
              <a:t>Yes: Some cache RAM issues</a:t>
            </a:r>
          </a:p>
          <a:p>
            <a:r>
              <a:rPr lang="en-GB" dirty="0" smtClean="0"/>
              <a:t>System RAM?</a:t>
            </a:r>
          </a:p>
          <a:p>
            <a:pPr lvl="1"/>
            <a:r>
              <a:rPr lang="en-GB" dirty="0" smtClean="0"/>
              <a:t>Yes: ECC not set up correctly in BIOS</a:t>
            </a:r>
          </a:p>
          <a:p>
            <a:r>
              <a:rPr lang="en-GB" dirty="0" smtClean="0"/>
              <a:t>Age?</a:t>
            </a:r>
          </a:p>
          <a:p>
            <a:pPr lvl="1"/>
            <a:r>
              <a:rPr lang="en-GB" dirty="0" smtClean="0"/>
              <a:t>Possibly: difficult to assert with confidence</a:t>
            </a:r>
          </a:p>
          <a:p>
            <a:r>
              <a:rPr lang="en-GB" dirty="0" smtClean="0"/>
              <a:t>Disks?</a:t>
            </a:r>
          </a:p>
          <a:p>
            <a:pPr lvl="1"/>
            <a:r>
              <a:rPr lang="en-GB" dirty="0" smtClean="0"/>
              <a:t>Hmmm....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BF68-1C41-44B8-B5AB-19991C4C3F7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115888"/>
            <a:ext cx="6392876" cy="792162"/>
          </a:xfrm>
        </p:spPr>
        <p:txBody>
          <a:bodyPr/>
          <a:lstStyle/>
          <a:p>
            <a:r>
              <a:rPr lang="en-GB" dirty="0" smtClean="0"/>
              <a:t>Viglen 06 – Failures per server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7950" y="1052512"/>
          <a:ext cx="8910638" cy="516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Viglen 06 failures - sorted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16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19</a:t>
            </a:fld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142844" y="2928934"/>
            <a:ext cx="4950000" cy="3286148"/>
            <a:chOff x="142844" y="2928934"/>
            <a:chExt cx="4950000" cy="3286148"/>
          </a:xfrm>
        </p:grpSpPr>
        <p:sp>
          <p:nvSpPr>
            <p:cNvPr id="9" name="Rectangle 8"/>
            <p:cNvSpPr/>
            <p:nvPr/>
          </p:nvSpPr>
          <p:spPr bwMode="auto">
            <a:xfrm>
              <a:off x="142844" y="2928934"/>
              <a:ext cx="4950000" cy="328614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GB" sz="3200" b="0" i="0" u="none" strike="noStrike" cap="none" normalizeH="0" baseline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85852" y="3571876"/>
              <a:ext cx="15632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GB" dirty="0" smtClean="0"/>
                <a:t>Batch 1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43504" y="1714488"/>
            <a:ext cx="3857652" cy="4500594"/>
            <a:chOff x="5072066" y="1714488"/>
            <a:chExt cx="3857652" cy="4500594"/>
          </a:xfrm>
        </p:grpSpPr>
        <p:sp>
          <p:nvSpPr>
            <p:cNvPr id="11" name="TextBox 10"/>
            <p:cNvSpPr txBox="1"/>
            <p:nvPr/>
          </p:nvSpPr>
          <p:spPr>
            <a:xfrm>
              <a:off x="5429256" y="1714488"/>
              <a:ext cx="15632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GB" dirty="0" smtClean="0"/>
                <a:t>Batch 2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072066" y="1785926"/>
              <a:ext cx="3857652" cy="4429156"/>
            </a:xfrm>
            <a:prstGeom prst="rect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GB" sz="3200" b="0" i="0" u="none" strike="noStrike" cap="none" normalizeH="0" baseline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1964-C1FD-4FF2-AFCD-5D5E75CA0E36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815800"/>
            <a:ext cx="8910638" cy="1350242"/>
          </a:xfrm>
        </p:spPr>
        <p:txBody>
          <a:bodyPr anchor="ctr"/>
          <a:lstStyle/>
          <a:p>
            <a:r>
              <a:rPr lang="en-US" dirty="0" smtClean="0"/>
              <a:t>Tier1 Disk Storage Hardware</a:t>
            </a:r>
          </a:p>
          <a:p>
            <a:r>
              <a:rPr lang="en-US" dirty="0" smtClean="0"/>
              <a:t>Disk Failure Statistics</a:t>
            </a:r>
          </a:p>
          <a:p>
            <a:r>
              <a:rPr lang="en-US" dirty="0" smtClean="0"/>
              <a:t>Network configuration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3861699"/>
          </a:xfrm>
          <a:noFill/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Overall failure rate of drives is high (9.4%)</a:t>
            </a:r>
          </a:p>
          <a:p>
            <a:pPr eaLnBrk="1" hangingPunct="1"/>
            <a:r>
              <a:rPr lang="en-GB" dirty="0" smtClean="0"/>
              <a:t>Dominated by WD 500GB drives (19.6%)</a:t>
            </a:r>
          </a:p>
          <a:p>
            <a:pPr eaLnBrk="1" hangingPunct="1"/>
            <a:r>
              <a:rPr lang="en-GB" dirty="0" smtClean="0"/>
              <a:t>Rate for 750GB drives much lower (3.75%)</a:t>
            </a:r>
          </a:p>
          <a:p>
            <a:pPr eaLnBrk="1" hangingPunct="1"/>
            <a:r>
              <a:rPr lang="en-GB" dirty="0" smtClean="0"/>
              <a:t>Spike in failures:</a:t>
            </a:r>
          </a:p>
          <a:p>
            <a:pPr lvl="1" eaLnBrk="1" hangingPunct="1"/>
            <a:r>
              <a:rPr lang="en-GB" dirty="0" smtClean="0"/>
              <a:t>at the time of the Tier1 migration to R89</a:t>
            </a:r>
          </a:p>
          <a:p>
            <a:pPr lvl="1" eaLnBrk="1" hangingPunct="1"/>
            <a:r>
              <a:rPr lang="en-GB" dirty="0" smtClean="0"/>
              <a:t>when air conditioning in R89 failed</a:t>
            </a:r>
          </a:p>
          <a:p>
            <a:pPr eaLnBrk="1" hangingPunct="1"/>
            <a:r>
              <a:rPr lang="en-GB" dirty="0" smtClean="0"/>
              <a:t>Batch effect for Viglen 06 generation</a:t>
            </a:r>
          </a:p>
          <a:p>
            <a:pPr eaLnBrk="1" hangingPunct="1"/>
            <a:endParaRPr lang="en-GB" dirty="0" smtClean="0"/>
          </a:p>
        </p:txBody>
      </p:sp>
      <p:sp>
        <p:nvSpPr>
          <p:cNvPr id="2253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7CEB5-D51D-4508-9BEB-4A40701D2DE5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910638" cy="2606675"/>
          </a:xfrm>
        </p:spPr>
        <p:txBody>
          <a:bodyPr/>
          <a:lstStyle/>
          <a:p>
            <a:pPr>
              <a:buNone/>
            </a:pPr>
            <a:endParaRPr lang="en-GB" sz="4800" dirty="0" smtClean="0"/>
          </a:p>
          <a:p>
            <a:pPr>
              <a:buNone/>
            </a:pPr>
            <a:endParaRPr lang="en-GB" sz="4800" dirty="0" smtClean="0"/>
          </a:p>
          <a:p>
            <a:pPr>
              <a:buNone/>
            </a:pPr>
            <a:r>
              <a:rPr lang="en-GB" sz="4800" dirty="0" smtClean="0"/>
              <a:t>   Networking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Tier1 Network </a:t>
            </a:r>
            <a:r>
              <a:rPr lang="en-GB" dirty="0" smtClean="0"/>
              <a:t>- 101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950" y="900000"/>
            <a:ext cx="8910638" cy="5172206"/>
          </a:xfrm>
        </p:spPr>
        <p:txBody>
          <a:bodyPr>
            <a:normAutofit/>
          </a:bodyPr>
          <a:lstStyle/>
          <a:p>
            <a:r>
              <a:rPr lang="en-GB" dirty="0" smtClean="0"/>
              <a:t>Data network</a:t>
            </a:r>
          </a:p>
          <a:p>
            <a:pPr lvl="1"/>
            <a:r>
              <a:rPr lang="en-GB" dirty="0" smtClean="0"/>
              <a:t>Central core switch: Force10 </a:t>
            </a:r>
            <a:r>
              <a:rPr lang="en-GB" dirty="0" smtClean="0"/>
              <a:t>C300 (10GbE)</a:t>
            </a:r>
            <a:endParaRPr lang="en-GB" dirty="0" smtClean="0"/>
          </a:p>
          <a:p>
            <a:pPr lvl="1"/>
            <a:r>
              <a:rPr lang="en-GB" dirty="0" smtClean="0"/>
              <a:t>Edge switches: Nortel 55xx/56xx series stacks</a:t>
            </a:r>
          </a:p>
          <a:p>
            <a:pPr lvl="1"/>
            <a:r>
              <a:rPr lang="en-GB" dirty="0" smtClean="0"/>
              <a:t>Core-to-Edge: 10GbE or 2 x 10GbE</a:t>
            </a:r>
          </a:p>
          <a:p>
            <a:pPr lvl="1"/>
            <a:r>
              <a:rPr lang="en-GB" dirty="0" smtClean="0"/>
              <a:t>All nodes connected at 1 x </a:t>
            </a:r>
            <a:r>
              <a:rPr lang="en-GB" dirty="0" err="1" smtClean="0"/>
              <a:t>GbE</a:t>
            </a:r>
            <a:r>
              <a:rPr lang="en-GB" dirty="0" smtClean="0"/>
              <a:t> for data</a:t>
            </a:r>
          </a:p>
          <a:p>
            <a:r>
              <a:rPr lang="en-GB" dirty="0" smtClean="0"/>
              <a:t>Management network</a:t>
            </a:r>
          </a:p>
          <a:p>
            <a:pPr lvl="1"/>
            <a:r>
              <a:rPr lang="en-GB" dirty="0" smtClean="0"/>
              <a:t>Various 10/100MbE switches: </a:t>
            </a:r>
            <a:r>
              <a:rPr lang="en-GB" dirty="0" err="1" smtClean="0"/>
              <a:t>NetGear</a:t>
            </a:r>
            <a:r>
              <a:rPr lang="en-GB" dirty="0" smtClean="0"/>
              <a:t>, </a:t>
            </a:r>
            <a:r>
              <a:rPr lang="en-GB" dirty="0" smtClean="0"/>
              <a:t>3Com</a:t>
            </a:r>
            <a:endParaRPr lang="en-GB" dirty="0" smtClean="0"/>
          </a:p>
          <a:p>
            <a:pPr lvl="2"/>
            <a:r>
              <a:rPr lang="en-GB" dirty="0" smtClean="0"/>
              <a:t>New and salvaged from </a:t>
            </a:r>
            <a:r>
              <a:rPr lang="en-GB" dirty="0" smtClean="0"/>
              <a:t>old data </a:t>
            </a:r>
            <a:r>
              <a:rPr lang="en-GB" dirty="0" smtClean="0"/>
              <a:t>network</a:t>
            </a:r>
          </a:p>
          <a:p>
            <a:r>
              <a:rPr lang="en-GB" dirty="0" smtClean="0"/>
              <a:t>Uplinks</a:t>
            </a:r>
          </a:p>
          <a:p>
            <a:pPr lvl="1"/>
            <a:r>
              <a:rPr lang="en-GB" dirty="0" smtClean="0"/>
              <a:t>10Gb/s to CERN (+ failover)</a:t>
            </a:r>
          </a:p>
          <a:p>
            <a:pPr lvl="1"/>
            <a:r>
              <a:rPr lang="en-GB" dirty="0" smtClean="0"/>
              <a:t>10Gb/s to Site LAN</a:t>
            </a:r>
          </a:p>
          <a:p>
            <a:pPr lvl="1"/>
            <a:r>
              <a:rPr lang="en-GB" dirty="0" smtClean="0"/>
              <a:t>10Gb/s + 10Gb/s failover to SJ5 (to be 20Gb/s each soon)</a:t>
            </a:r>
          </a:p>
          <a:p>
            <a:pPr lvl="1"/>
            <a:r>
              <a:rPr lang="en-GB" dirty="0" smtClean="0"/>
              <a:t>Site </a:t>
            </a:r>
            <a:r>
              <a:rPr lang="en-GB" dirty="0" smtClean="0"/>
              <a:t>routers: Nortel 8600 </a:t>
            </a:r>
            <a:r>
              <a:rPr lang="en-GB" dirty="0" smtClean="0"/>
              <a:t>series</a:t>
            </a:r>
          </a:p>
          <a:p>
            <a:pPr lvl="1"/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BE7C-4009-49F8-9F04-211012D6E976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pic>
        <p:nvPicPr>
          <p:cNvPr id="6" name="Content Placeholder 5" descr="Tier1 Network 2010 April 7 1450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-22241"/>
            <a:ext cx="9144000" cy="6926279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BE7C-4009-49F8-9F04-211012D6E976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Tier1 Network 102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2214578"/>
          </a:xfrm>
        </p:spPr>
        <p:txBody>
          <a:bodyPr/>
          <a:lstStyle/>
          <a:p>
            <a:r>
              <a:rPr lang="en-GB" dirty="0" smtClean="0"/>
              <a:t>Tier1 has a class 21 network within the site range</a:t>
            </a:r>
          </a:p>
          <a:p>
            <a:pPr lvl="1"/>
            <a:r>
              <a:rPr lang="en-GB" dirty="0" smtClean="0"/>
              <a:t>~2000 addresses</a:t>
            </a:r>
          </a:p>
          <a:p>
            <a:r>
              <a:rPr lang="en-GB" dirty="0" smtClean="0"/>
              <a:t>Need to have a dedicated IP range for the LCHOPN</a:t>
            </a:r>
          </a:p>
          <a:p>
            <a:pPr lvl="1"/>
            <a:r>
              <a:rPr lang="en-GB" dirty="0" smtClean="0"/>
              <a:t> Class 23 network within existing subnet</a:t>
            </a:r>
          </a:p>
          <a:p>
            <a:pPr lvl="1"/>
            <a:r>
              <a:rPr lang="en-GB" dirty="0" smtClean="0"/>
              <a:t>~500 addresses, Castor disk servers only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00100" y="3357562"/>
          <a:ext cx="7181850" cy="2600325"/>
        </p:xfrm>
        <a:graphic>
          <a:graphicData uri="http://schemas.openxmlformats.org/presentationml/2006/ole">
            <p:oleObj spid="_x0000_s1026" name="Worksheet" r:id="rId3" imgW="7181730" imgH="26003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Tier1 Network 103 - routing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35785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General nodes</a:t>
            </a:r>
          </a:p>
          <a:p>
            <a:pPr lvl="1"/>
            <a:r>
              <a:rPr lang="en-GB" dirty="0" smtClean="0"/>
              <a:t>Gateway address on site router</a:t>
            </a:r>
          </a:p>
          <a:p>
            <a:pPr lvl="1"/>
            <a:r>
              <a:rPr lang="en-GB" dirty="0" smtClean="0"/>
              <a:t>All traffic goes to Router A</a:t>
            </a:r>
          </a:p>
          <a:p>
            <a:pPr lvl="2"/>
            <a:r>
              <a:rPr lang="en-GB" dirty="0" smtClean="0"/>
              <a:t>From there to site or off site via firewall and Site Access Router (SAR)</a:t>
            </a:r>
          </a:p>
          <a:p>
            <a:r>
              <a:rPr lang="en-GB" dirty="0" smtClean="0"/>
              <a:t>OPN nodes</a:t>
            </a:r>
          </a:p>
          <a:p>
            <a:pPr lvl="1"/>
            <a:r>
              <a:rPr lang="en-GB" dirty="0" smtClean="0"/>
              <a:t>Gateway address on </a:t>
            </a:r>
            <a:r>
              <a:rPr lang="en-GB" dirty="0" err="1" smtClean="0"/>
              <a:t>UKLight</a:t>
            </a:r>
            <a:r>
              <a:rPr lang="en-GB" dirty="0" smtClean="0"/>
              <a:t> router</a:t>
            </a:r>
          </a:p>
          <a:p>
            <a:pPr lvl="1"/>
            <a:r>
              <a:rPr lang="en-GB" dirty="0" smtClean="0"/>
              <a:t>Special routes to Router A for site only traffic</a:t>
            </a:r>
          </a:p>
          <a:p>
            <a:pPr lvl="1"/>
            <a:r>
              <a:rPr lang="en-GB" dirty="0" smtClean="0"/>
              <a:t>All off-site traffic to </a:t>
            </a:r>
            <a:r>
              <a:rPr lang="en-GB" dirty="0" err="1" smtClean="0"/>
              <a:t>UKLight</a:t>
            </a:r>
            <a:r>
              <a:rPr lang="en-GB" dirty="0" smtClean="0"/>
              <a:t> router</a:t>
            </a:r>
          </a:p>
          <a:p>
            <a:r>
              <a:rPr lang="en-GB" dirty="0" err="1" smtClean="0"/>
              <a:t>UKLight</a:t>
            </a:r>
            <a:r>
              <a:rPr lang="en-GB" dirty="0" smtClean="0"/>
              <a:t> router</a:t>
            </a:r>
          </a:p>
          <a:p>
            <a:pPr lvl="1"/>
            <a:r>
              <a:rPr lang="en-GB" dirty="0" smtClean="0"/>
              <a:t>BGP routing information from CERN</a:t>
            </a:r>
          </a:p>
          <a:p>
            <a:pPr lvl="1"/>
            <a:r>
              <a:rPr lang="en-GB" dirty="0" smtClean="0"/>
              <a:t>T0, </a:t>
            </a:r>
            <a:r>
              <a:rPr lang="en-GB" dirty="0" smtClean="0"/>
              <a:t>T1&lt;-&gt;T1 </a:t>
            </a:r>
            <a:r>
              <a:rPr lang="en-GB" dirty="0" smtClean="0"/>
              <a:t>traffic directed to CERN link</a:t>
            </a:r>
          </a:p>
          <a:p>
            <a:pPr lvl="1"/>
            <a:r>
              <a:rPr lang="en-GB" dirty="0" smtClean="0"/>
              <a:t>Lancaster </a:t>
            </a:r>
            <a:r>
              <a:rPr lang="en-GB" dirty="0" smtClean="0"/>
              <a:t>traffic -&gt; </a:t>
            </a:r>
            <a:r>
              <a:rPr lang="en-GB" dirty="0" smtClean="0"/>
              <a:t>link to Lancaster</a:t>
            </a:r>
          </a:p>
          <a:p>
            <a:pPr lvl="1"/>
            <a:r>
              <a:rPr lang="en-GB" dirty="0" smtClean="0"/>
              <a:t>Other traffic from RAL Tier1 up to SAR (the bypass)</a:t>
            </a:r>
          </a:p>
          <a:p>
            <a:r>
              <a:rPr lang="en-GB" dirty="0" smtClean="0"/>
              <a:t>SAR</a:t>
            </a:r>
          </a:p>
          <a:p>
            <a:pPr lvl="1"/>
            <a:r>
              <a:rPr lang="en-GB" dirty="0" smtClean="0"/>
              <a:t>Filters </a:t>
            </a:r>
            <a:r>
              <a:rPr lang="en-GB" dirty="0" smtClean="0"/>
              <a:t>inbound traffic </a:t>
            </a:r>
            <a:r>
              <a:rPr lang="en-GB" dirty="0" smtClean="0"/>
              <a:t>for Tier1 subnet</a:t>
            </a:r>
          </a:p>
          <a:p>
            <a:pPr lvl="2"/>
            <a:r>
              <a:rPr lang="en-GB" dirty="0" smtClean="0"/>
              <a:t>OPN machines to Core via </a:t>
            </a:r>
            <a:r>
              <a:rPr lang="en-GB" dirty="0" err="1" smtClean="0"/>
              <a:t>UKLight</a:t>
            </a:r>
            <a:r>
              <a:rPr lang="en-GB" dirty="0" smtClean="0"/>
              <a:t> router</a:t>
            </a:r>
          </a:p>
          <a:p>
            <a:pPr lvl="2"/>
            <a:r>
              <a:rPr lang="en-GB" dirty="0" smtClean="0"/>
              <a:t>Others to Router A via </a:t>
            </a:r>
            <a:r>
              <a:rPr lang="en-GB" dirty="0" smtClean="0"/>
              <a:t>Firewall</a:t>
            </a:r>
          </a:p>
          <a:p>
            <a:pPr lvl="2"/>
            <a:r>
              <a:rPr lang="en-GB" dirty="0" smtClean="0"/>
              <a:t>Non-Tier1 traffic not affected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network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4143372" y="4429132"/>
            <a:ext cx="1500198" cy="525401"/>
          </a:xfrm>
          <a:prstGeom prst="rect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Firewall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6314" y="3286124"/>
            <a:ext cx="1285884" cy="525401"/>
          </a:xfrm>
          <a:prstGeom prst="rect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 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SAR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28926" y="1357298"/>
            <a:ext cx="1857388" cy="586957"/>
          </a:xfrm>
          <a:prstGeom prst="rect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</a:t>
            </a:r>
            <a:r>
              <a:rPr kumimoji="0" lang="en-GB" sz="3200" b="0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</a:t>
            </a: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UKLR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57422" y="5572140"/>
            <a:ext cx="1857388" cy="525401"/>
          </a:xfrm>
          <a:prstGeom prst="rect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Router A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1" name="Cloud 10"/>
          <p:cNvSpPr/>
          <p:nvPr/>
        </p:nvSpPr>
        <p:spPr bwMode="auto">
          <a:xfrm>
            <a:off x="6643702" y="1357298"/>
            <a:ext cx="2071702" cy="893491"/>
          </a:xfrm>
          <a:prstGeom prst="cloud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OPN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285720" y="2643182"/>
            <a:ext cx="3384000" cy="2467688"/>
          </a:xfrm>
          <a:prstGeom prst="cloud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Tier1 Subnet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6643702" y="3357562"/>
            <a:ext cx="2071702" cy="893491"/>
          </a:xfrm>
          <a:prstGeom prst="cloud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 SJ5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14" name="Cloud 13"/>
          <p:cNvSpPr/>
          <p:nvPr/>
        </p:nvSpPr>
        <p:spPr bwMode="auto">
          <a:xfrm>
            <a:off x="1785918" y="3071810"/>
            <a:ext cx="1571636" cy="1080895"/>
          </a:xfrm>
          <a:prstGeom prst="cloud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OPN Subnet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cxnSp>
        <p:nvCxnSpPr>
          <p:cNvPr id="16" name="Straight Arrow Connector 15"/>
          <p:cNvCxnSpPr>
            <a:stCxn id="12" idx="1"/>
            <a:endCxn id="10" idx="1"/>
          </p:cNvCxnSpPr>
          <p:nvPr/>
        </p:nvCxnSpPr>
        <p:spPr bwMode="auto">
          <a:xfrm rot="16200000" flipH="1">
            <a:off x="1804272" y="5281690"/>
            <a:ext cx="726599" cy="379702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0" idx="3"/>
            <a:endCxn id="10" idx="3"/>
          </p:cNvCxnSpPr>
          <p:nvPr/>
        </p:nvCxnSpPr>
        <p:spPr bwMode="auto">
          <a:xfrm>
            <a:off x="4214810" y="5834841"/>
            <a:ext cx="1588" cy="1588"/>
          </a:xfrm>
          <a:prstGeom prst="straightConnector1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0"/>
            <a:endCxn id="14" idx="1"/>
          </p:cNvCxnSpPr>
          <p:nvPr/>
        </p:nvCxnSpPr>
        <p:spPr bwMode="auto">
          <a:xfrm rot="16200000" flipV="1">
            <a:off x="2218633" y="4504657"/>
            <a:ext cx="1420586" cy="714380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9" idx="3"/>
            <a:endCxn id="11" idx="2"/>
          </p:cNvCxnSpPr>
          <p:nvPr/>
        </p:nvCxnSpPr>
        <p:spPr bwMode="auto">
          <a:xfrm>
            <a:off x="4786314" y="1650777"/>
            <a:ext cx="1863814" cy="153267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9" idx="2"/>
            <a:endCxn id="8" idx="0"/>
          </p:cNvCxnSpPr>
          <p:nvPr/>
        </p:nvCxnSpPr>
        <p:spPr bwMode="auto">
          <a:xfrm rot="16200000" flipH="1">
            <a:off x="3972504" y="1829371"/>
            <a:ext cx="1341869" cy="1571636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7" idx="2"/>
          </p:cNvCxnSpPr>
          <p:nvPr/>
        </p:nvCxnSpPr>
        <p:spPr bwMode="auto">
          <a:xfrm flipV="1">
            <a:off x="4214810" y="4954533"/>
            <a:ext cx="678661" cy="880308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7" idx="0"/>
            <a:endCxn id="8" idx="2"/>
          </p:cNvCxnSpPr>
          <p:nvPr/>
        </p:nvCxnSpPr>
        <p:spPr bwMode="auto">
          <a:xfrm rot="5400000" flipH="1" flipV="1">
            <a:off x="4852560" y="3852437"/>
            <a:ext cx="617607" cy="535785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8" idx="2"/>
            <a:endCxn id="13" idx="1"/>
          </p:cNvCxnSpPr>
          <p:nvPr/>
        </p:nvCxnSpPr>
        <p:spPr bwMode="auto">
          <a:xfrm rot="16200000" flipH="1">
            <a:off x="6335116" y="2905664"/>
            <a:ext cx="438577" cy="2250297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9" idx="2"/>
            <a:endCxn id="14" idx="3"/>
          </p:cNvCxnSpPr>
          <p:nvPr/>
        </p:nvCxnSpPr>
        <p:spPr bwMode="auto">
          <a:xfrm rot="5400000">
            <a:off x="2620000" y="1895991"/>
            <a:ext cx="1189356" cy="1285884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8" idx="3"/>
            <a:endCxn id="13" idx="3"/>
          </p:cNvCxnSpPr>
          <p:nvPr/>
        </p:nvCxnSpPr>
        <p:spPr bwMode="auto">
          <a:xfrm flipV="1">
            <a:off x="6072198" y="3408648"/>
            <a:ext cx="1607355" cy="140177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0" name="Cloud 69"/>
          <p:cNvSpPr/>
          <p:nvPr/>
        </p:nvSpPr>
        <p:spPr bwMode="auto">
          <a:xfrm>
            <a:off x="6643702" y="5357826"/>
            <a:ext cx="2071702" cy="893491"/>
          </a:xfrm>
          <a:prstGeom prst="cloud">
            <a:avLst/>
          </a:prstGeom>
          <a:solidFill>
            <a:srgbClr val="DCE4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rebuchet MS" pitchFamily="34" charset="0"/>
                <a:cs typeface="Arial" charset="0"/>
              </a:rPr>
              <a:t>   Site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rebuchet MS" pitchFamily="34" charset="0"/>
              <a:cs typeface="Arial" charset="0"/>
            </a:endParaRPr>
          </a:p>
        </p:txBody>
      </p:sp>
      <p:cxnSp>
        <p:nvCxnSpPr>
          <p:cNvPr id="71" name="Straight Arrow Connector 70"/>
          <p:cNvCxnSpPr>
            <a:stCxn id="70" idx="2"/>
            <a:endCxn id="10" idx="3"/>
          </p:cNvCxnSpPr>
          <p:nvPr/>
        </p:nvCxnSpPr>
        <p:spPr bwMode="auto">
          <a:xfrm rot="10800000" flipV="1">
            <a:off x="4214810" y="5804571"/>
            <a:ext cx="2435318" cy="30269"/>
          </a:xfrm>
          <a:prstGeom prst="straightConnector1">
            <a:avLst/>
          </a:prstGeom>
          <a:solidFill>
            <a:srgbClr val="DCE4EF"/>
          </a:solidFill>
          <a:ln w="508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115888"/>
            <a:ext cx="6464314" cy="792162"/>
          </a:xfrm>
        </p:spPr>
        <p:txBody>
          <a:bodyPr/>
          <a:lstStyle/>
          <a:p>
            <a:r>
              <a:rPr lang="en-GB" dirty="0" smtClean="0"/>
              <a:t>Tier1 Network 104 - firewalling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083298"/>
          </a:xfrm>
        </p:spPr>
        <p:txBody>
          <a:bodyPr/>
          <a:lstStyle/>
          <a:p>
            <a:r>
              <a:rPr lang="en-GB" dirty="0" smtClean="0"/>
              <a:t>Firewall is a </a:t>
            </a:r>
            <a:r>
              <a:rPr lang="en-GB" dirty="0" err="1" smtClean="0"/>
              <a:t>NetScreen</a:t>
            </a:r>
            <a:endParaRPr lang="en-GB" dirty="0" smtClean="0"/>
          </a:p>
          <a:p>
            <a:pPr lvl="1"/>
            <a:r>
              <a:rPr lang="en-GB" dirty="0" smtClean="0"/>
              <a:t>10Gb/s </a:t>
            </a:r>
            <a:r>
              <a:rPr lang="en-GB" dirty="0" err="1" smtClean="0"/>
              <a:t>linespeed</a:t>
            </a:r>
            <a:endParaRPr lang="en-GB" dirty="0" smtClean="0"/>
          </a:p>
          <a:p>
            <a:r>
              <a:rPr lang="en-GB" dirty="0" smtClean="0"/>
              <a:t>Site FW policy:</a:t>
            </a:r>
          </a:p>
          <a:p>
            <a:pPr lvl="1"/>
            <a:r>
              <a:rPr lang="en-GB" dirty="0" smtClean="0"/>
              <a:t>closed inbound except by request on port/host (local/remote) basis</a:t>
            </a:r>
          </a:p>
          <a:p>
            <a:pPr lvl="1"/>
            <a:r>
              <a:rPr lang="en-GB" dirty="0" smtClean="0"/>
              <a:t>Open outbound</a:t>
            </a:r>
          </a:p>
          <a:p>
            <a:pPr lvl="1"/>
            <a:r>
              <a:rPr lang="en-GB" dirty="0" smtClean="0"/>
              <a:t>Port 80 + kin redirected via web caches...</a:t>
            </a:r>
          </a:p>
          <a:p>
            <a:r>
              <a:rPr lang="en-GB" dirty="0" smtClean="0"/>
              <a:t>Tier1 subnet:</a:t>
            </a:r>
          </a:p>
          <a:p>
            <a:pPr lvl="1"/>
            <a:r>
              <a:rPr lang="en-GB" dirty="0" smtClean="0"/>
              <a:t>As Site except port 80 + kin do not use web caches</a:t>
            </a:r>
          </a:p>
          <a:p>
            <a:r>
              <a:rPr lang="en-GB" dirty="0" smtClean="0"/>
              <a:t>OPN subnet:</a:t>
            </a:r>
          </a:p>
          <a:p>
            <a:pPr lvl="1"/>
            <a:r>
              <a:rPr lang="en-GB" dirty="0" smtClean="0"/>
              <a:t>Traffic is filtered at SAR – only Castor ports open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Tier1 Storage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2753704"/>
          </a:xfrm>
        </p:spPr>
        <p:txBody>
          <a:bodyPr anchor="ctr"/>
          <a:lstStyle/>
          <a:p>
            <a:r>
              <a:rPr lang="en-GB" dirty="0" smtClean="0"/>
              <a:t>Tier1 provides disk storage for Castor</a:t>
            </a:r>
          </a:p>
          <a:p>
            <a:pPr lvl="1"/>
            <a:r>
              <a:rPr lang="en-GB" dirty="0" smtClean="0"/>
              <a:t>Particle Physics data (mostly)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Storage is:</a:t>
            </a:r>
          </a:p>
          <a:p>
            <a:pPr lvl="1"/>
            <a:r>
              <a:rPr lang="en-GB" dirty="0" smtClean="0"/>
              <a:t>Commodity components</a:t>
            </a:r>
          </a:p>
          <a:p>
            <a:pPr lvl="1"/>
            <a:r>
              <a:rPr lang="en-GB" dirty="0" smtClean="0"/>
              <a:t>Storage-in-a-box</a:t>
            </a:r>
          </a:p>
          <a:p>
            <a:pPr lvl="1"/>
            <a:r>
              <a:rPr lang="en-GB" dirty="0" smtClean="0"/>
              <a:t>Lots of units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Systems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969695"/>
          </a:xfrm>
        </p:spPr>
        <p:txBody>
          <a:bodyPr/>
          <a:lstStyle/>
          <a:p>
            <a:r>
              <a:rPr lang="en-GB" dirty="0" smtClean="0"/>
              <a:t>Typically 16- or 24-disk chassis</a:t>
            </a:r>
          </a:p>
          <a:p>
            <a:pPr lvl="1"/>
            <a:r>
              <a:rPr lang="en-GB" dirty="0" smtClean="0"/>
              <a:t>Mostly </a:t>
            </a:r>
            <a:r>
              <a:rPr lang="en-GB" dirty="0" err="1" smtClean="0"/>
              <a:t>SuperMicro</a:t>
            </a:r>
            <a:endParaRPr lang="en-GB" dirty="0" smtClean="0"/>
          </a:p>
          <a:p>
            <a:r>
              <a:rPr lang="en-GB" dirty="0" smtClean="0"/>
              <a:t>One or more hardware RAID cards</a:t>
            </a:r>
          </a:p>
          <a:p>
            <a:pPr lvl="1"/>
            <a:r>
              <a:rPr lang="en-GB" dirty="0" smtClean="0"/>
              <a:t>3ware/AMCC, Areca, Adaptec, LSI</a:t>
            </a:r>
          </a:p>
          <a:p>
            <a:pPr lvl="1"/>
            <a:r>
              <a:rPr lang="en-GB" dirty="0" smtClean="0"/>
              <a:t>PCI-X or PCI-e</a:t>
            </a:r>
          </a:p>
          <a:p>
            <a:pPr lvl="1"/>
            <a:r>
              <a:rPr lang="en-GB" dirty="0" smtClean="0"/>
              <a:t>Some active backplanes</a:t>
            </a:r>
          </a:p>
          <a:p>
            <a:r>
              <a:rPr lang="en-GB" dirty="0" smtClean="0"/>
              <a:t>Configured as RAID5 or more commonly RAID6</a:t>
            </a:r>
          </a:p>
          <a:p>
            <a:pPr lvl="1"/>
            <a:r>
              <a:rPr lang="en-GB" dirty="0" smtClean="0"/>
              <a:t>RAID1 for system disks, on second controller where it fitted</a:t>
            </a:r>
          </a:p>
          <a:p>
            <a:r>
              <a:rPr lang="en-GB" dirty="0" smtClean="0"/>
              <a:t>Dual multi-cores CPUs</a:t>
            </a:r>
          </a:p>
          <a:p>
            <a:r>
              <a:rPr lang="en-GB" dirty="0" smtClean="0"/>
              <a:t>4GB, 8GB, 12GB RAM</a:t>
            </a:r>
          </a:p>
          <a:p>
            <a:r>
              <a:rPr lang="en-GB" dirty="0" smtClean="0"/>
              <a:t>1 </a:t>
            </a:r>
            <a:r>
              <a:rPr lang="en-GB" dirty="0" err="1" smtClean="0"/>
              <a:t>GbE</a:t>
            </a:r>
            <a:r>
              <a:rPr lang="en-GB" dirty="0" smtClean="0"/>
              <a:t> NIC</a:t>
            </a:r>
          </a:p>
          <a:p>
            <a:r>
              <a:rPr lang="en-GB" dirty="0" smtClean="0"/>
              <a:t>IPMI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Systems II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15369" cy="475696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28694"/>
                <a:gridCol w="1071570"/>
                <a:gridCol w="1214446"/>
                <a:gridCol w="1000132"/>
                <a:gridCol w="857256"/>
                <a:gridCol w="1285884"/>
                <a:gridCol w="785818"/>
                <a:gridCol w="1071569"/>
              </a:tblGrid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Chassis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CPU</a:t>
                      </a:r>
                      <a:r>
                        <a:rPr lang="en-GB" baseline="0" dirty="0" smtClean="0"/>
                        <a:t> x Cores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RAM</a:t>
                      </a:r>
                    </a:p>
                    <a:p>
                      <a:pPr algn="ctr"/>
                      <a:r>
                        <a:rPr lang="en-GB" dirty="0" smtClean="0"/>
                        <a:t>/GB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IMPI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Units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AMD 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x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AMD 275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x 2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2007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AMD 2220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x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2007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Intel 5310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x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2008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L5410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x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2008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E5405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x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2009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E5504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x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</a:tr>
              <a:tr h="514611">
                <a:tc>
                  <a:txBody>
                    <a:bodyPr/>
                    <a:lstStyle/>
                    <a:p>
                      <a:r>
                        <a:rPr lang="en-GB" dirty="0" smtClean="0"/>
                        <a:t>2009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16-bay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E5504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x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 </a:t>
                      </a:r>
                      <a:r>
                        <a:rPr lang="en-GB" dirty="0" err="1" smtClean="0"/>
                        <a:t>GbE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FF00"/>
                          </a:solidFill>
                          <a:sym typeface="Wingdings"/>
                        </a:rPr>
                        <a:t></a:t>
                      </a:r>
                      <a:endParaRPr lang="en-GB" sz="2400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Systems III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402097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28662"/>
                <a:gridCol w="2214578"/>
                <a:gridCol w="1357322"/>
                <a:gridCol w="857256"/>
                <a:gridCol w="785818"/>
                <a:gridCol w="1214446"/>
                <a:gridCol w="857256"/>
                <a:gridCol w="928662"/>
              </a:tblGrid>
              <a:tr h="648055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Drive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Data Drives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Capacity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Drives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Areca 1170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WD5000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462</a:t>
                      </a:r>
                      <a:endParaRPr lang="en-GB" dirty="0"/>
                    </a:p>
                  </a:txBody>
                  <a:tcPr/>
                </a:tc>
              </a:tr>
              <a:tr h="410388">
                <a:tc>
                  <a:txBody>
                    <a:bodyPr/>
                    <a:lstStyle/>
                    <a:p>
                      <a:r>
                        <a:rPr lang="en-GB" dirty="0" smtClean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3ware 9550SX-16ML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WD5000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1204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2007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3ware 9650SE-16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WD7500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1274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2007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3ware 9650SE-16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WD7500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1274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2008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Areca 1280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WD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2008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3ware 9650SE-24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WD 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1320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2009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LSI 8888-ELP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WD RE4-GP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1320</a:t>
                      </a:r>
                      <a:endParaRPr lang="en-GB" dirty="0"/>
                    </a:p>
                  </a:txBody>
                  <a:tcPr/>
                </a:tc>
              </a:tr>
              <a:tr h="370317">
                <a:tc>
                  <a:txBody>
                    <a:bodyPr/>
                    <a:lstStyle/>
                    <a:p>
                      <a:r>
                        <a:rPr lang="en-GB" dirty="0" smtClean="0"/>
                        <a:t>2009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Adaptec 52445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Hitachi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40TB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836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497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8790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267964"/>
          </a:xfrm>
        </p:spPr>
        <p:txBody>
          <a:bodyPr/>
          <a:lstStyle/>
          <a:p>
            <a:r>
              <a:rPr lang="en-GB" dirty="0" smtClean="0"/>
              <a:t>Servers are assigned to a Service Classes</a:t>
            </a:r>
          </a:p>
          <a:p>
            <a:pPr lvl="1"/>
            <a:r>
              <a:rPr lang="en-GB" dirty="0" smtClean="0"/>
              <a:t>Each Virtual Organisation (VO) has several Service Classes</a:t>
            </a:r>
          </a:p>
          <a:p>
            <a:pPr lvl="1"/>
            <a:r>
              <a:rPr lang="en-GB" dirty="0" smtClean="0"/>
              <a:t>Usually between 2 and many servers per service class</a:t>
            </a:r>
          </a:p>
          <a:p>
            <a:r>
              <a:rPr lang="en-GB" dirty="0" smtClean="0"/>
              <a:t>Service Classes are either:</a:t>
            </a:r>
          </a:p>
          <a:p>
            <a:pPr lvl="1"/>
            <a:r>
              <a:rPr lang="en-GB" dirty="0" smtClean="0"/>
              <a:t>D1T1: data is on both disk and tape</a:t>
            </a:r>
          </a:p>
          <a:p>
            <a:pPr lvl="1"/>
            <a:r>
              <a:rPr lang="en-GB" dirty="0" smtClean="0"/>
              <a:t>D1T0: data is on disk but NOT tape</a:t>
            </a:r>
          </a:p>
          <a:p>
            <a:pPr lvl="2"/>
            <a:r>
              <a:rPr lang="en-GB" dirty="0" smtClean="0"/>
              <a:t>If lost, VO gets upset :-(</a:t>
            </a:r>
          </a:p>
          <a:p>
            <a:pPr lvl="1"/>
            <a:r>
              <a:rPr lang="en-GB" dirty="0" smtClean="0"/>
              <a:t>D0T1: data is on tape – disk is a buffer</a:t>
            </a:r>
          </a:p>
          <a:p>
            <a:pPr lvl="1"/>
            <a:r>
              <a:rPr lang="en-GB" dirty="0" smtClean="0"/>
              <a:t>D0T0: ephemeral data on disk</a:t>
            </a:r>
          </a:p>
          <a:p>
            <a:r>
              <a:rPr lang="en-GB" dirty="0" smtClean="0"/>
              <a:t>Service Class type assigned VO depending on their data model and what they want to do with a chunk of storage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052513"/>
            <a:ext cx="8910638" cy="4452630"/>
          </a:xfrm>
        </p:spPr>
        <p:txBody>
          <a:bodyPr/>
          <a:lstStyle/>
          <a:p>
            <a:r>
              <a:rPr lang="en-GB" dirty="0" smtClean="0"/>
              <a:t>Want to make sure data is as secure as possible</a:t>
            </a:r>
          </a:p>
          <a:p>
            <a:r>
              <a:rPr lang="en-GB" dirty="0" smtClean="0"/>
              <a:t>RAID5 is not secure enough:</a:t>
            </a:r>
          </a:p>
          <a:p>
            <a:pPr lvl="1"/>
            <a:r>
              <a:rPr lang="en-GB" dirty="0" smtClean="0"/>
              <a:t>Only 1 disk failure can put data at risk</a:t>
            </a:r>
          </a:p>
          <a:p>
            <a:pPr lvl="1"/>
            <a:r>
              <a:rPr lang="en-GB" dirty="0" smtClean="0"/>
              <a:t>Longer period of risk as rebuild time increases due to array/disk sizes</a:t>
            </a:r>
          </a:p>
          <a:p>
            <a:pPr lvl="1"/>
            <a:r>
              <a:rPr lang="en-GB" dirty="0" smtClean="0"/>
              <a:t>Even with host spare, risk of double failure is significant</a:t>
            </a:r>
          </a:p>
          <a:p>
            <a:r>
              <a:rPr lang="en-GB" dirty="0" smtClean="0"/>
              <a:t>Keep D1T0 data on RAID6 systems</a:t>
            </a:r>
          </a:p>
          <a:p>
            <a:pPr lvl="1"/>
            <a:r>
              <a:rPr lang="en-GB" dirty="0" smtClean="0"/>
              <a:t>Double parity information</a:t>
            </a:r>
          </a:p>
          <a:p>
            <a:pPr lvl="1"/>
            <a:r>
              <a:rPr lang="en-GB" dirty="0" smtClean="0"/>
              <a:t>Can lose two disks before data is at risk</a:t>
            </a:r>
          </a:p>
          <a:p>
            <a:r>
              <a:rPr lang="en-GB" dirty="0" smtClean="0"/>
              <a:t>Tape buffer systems need throughput (network bandwidth) not space</a:t>
            </a:r>
          </a:p>
          <a:p>
            <a:pPr lvl="1"/>
            <a:r>
              <a:rPr lang="en-GB" dirty="0" smtClean="0"/>
              <a:t>Use smaller capacity servers in these Service Classes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idx="1"/>
          </p:nvPr>
        </p:nvSpPr>
        <p:spPr>
          <a:xfrm>
            <a:off x="722313" y="2084084"/>
            <a:ext cx="7772400" cy="2322816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4400" dirty="0" smtClean="0"/>
              <a:t>Disk Statistics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Tier1 Disk Failure Stats and Networking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D6F9-B1B8-4B7D-A688-A20B7B7C52D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idPP3 Talks">
  <a:themeElements>
    <a:clrScheme name="GridPP3 Talk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CE4E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BEFF6"/>
      </a:accent5>
      <a:accent6>
        <a:srgbClr val="2D2D8A"/>
      </a:accent6>
      <a:hlink>
        <a:srgbClr val="009999"/>
      </a:hlink>
      <a:folHlink>
        <a:srgbClr val="99CC00"/>
      </a:folHlink>
    </a:clrScheme>
    <a:fontScheme name="GridPP3 Talk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CE4E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CE4E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rebuchet MS" pitchFamily="34" charset="0"/>
            <a:cs typeface="Arial" charset="0"/>
          </a:defRPr>
        </a:defPPr>
      </a:lstStyle>
    </a:lnDef>
  </a:objectDefaults>
  <a:extraClrSchemeLst>
    <a:extraClrScheme>
      <a:clrScheme name="GridPP3 Tal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 Tal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 Tal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 Tal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 Tal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PP3 Tal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PP3 Talk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E4E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EFF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1664</Words>
  <Application>Microsoft Office PowerPoint</Application>
  <PresentationFormat>On-screen Show (4:3)</PresentationFormat>
  <Paragraphs>774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GridPP3 Talks</vt:lpstr>
      <vt:lpstr>Worksheet</vt:lpstr>
      <vt:lpstr>Tier1 - Disk Failure stats  and Networking</vt:lpstr>
      <vt:lpstr>Overview</vt:lpstr>
      <vt:lpstr>Tier1 Storage Model</vt:lpstr>
      <vt:lpstr>Storage Systems I</vt:lpstr>
      <vt:lpstr>Storage Systems II</vt:lpstr>
      <vt:lpstr>Storage Systems III</vt:lpstr>
      <vt:lpstr>Storage Use</vt:lpstr>
      <vt:lpstr>System uses</vt:lpstr>
      <vt:lpstr>Slide 9</vt:lpstr>
      <vt:lpstr>2009 High(Low!)lights</vt:lpstr>
      <vt:lpstr>2009 Data</vt:lpstr>
      <vt:lpstr>Failure by generation</vt:lpstr>
      <vt:lpstr>By  drive model</vt:lpstr>
      <vt:lpstr>Normalised Drive Failure Rates</vt:lpstr>
      <vt:lpstr>2009 Multiple failures data</vt:lpstr>
      <vt:lpstr>Lost file systems (arrays)</vt:lpstr>
      <vt:lpstr>Closer look: Viglen 06</vt:lpstr>
      <vt:lpstr>Viglen 06 – Failures per server</vt:lpstr>
      <vt:lpstr>Viglen 06 failures - sorted </vt:lpstr>
      <vt:lpstr>Summary</vt:lpstr>
      <vt:lpstr>Slide 21</vt:lpstr>
      <vt:lpstr>Tier1 Network - 101</vt:lpstr>
      <vt:lpstr>Slide 23</vt:lpstr>
      <vt:lpstr>Tier1 Network 102 </vt:lpstr>
      <vt:lpstr>Tier1 Network 103 - routing</vt:lpstr>
      <vt:lpstr>Logical network</vt:lpstr>
      <vt:lpstr>Tier1 Network 104 - firewalling</vt:lpstr>
    </vt:vector>
  </TitlesOfParts>
  <Company>CCLRC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Bly</dc:creator>
  <cp:lastModifiedBy>Martin Bly</cp:lastModifiedBy>
  <cp:revision>46</cp:revision>
  <dcterms:created xsi:type="dcterms:W3CDTF">2009-06-14T17:28:25Z</dcterms:created>
  <dcterms:modified xsi:type="dcterms:W3CDTF">2010-06-11T10:56:36Z</dcterms:modified>
</cp:coreProperties>
</file>