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4" r:id="rId3"/>
    <p:sldId id="272" r:id="rId4"/>
    <p:sldId id="268" r:id="rId5"/>
    <p:sldId id="266" r:id="rId6"/>
    <p:sldId id="263" r:id="rId7"/>
    <p:sldId id="270" r:id="rId8"/>
    <p:sldId id="269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00FF00"/>
    <a:srgbClr val="0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2" autoAdjust="0"/>
    <p:restoredTop sz="94603" autoAdjust="0"/>
  </p:normalViewPr>
  <p:slideViewPr>
    <p:cSldViewPr>
      <p:cViewPr>
        <p:scale>
          <a:sx n="100" d="100"/>
          <a:sy n="100" d="100"/>
        </p:scale>
        <p:origin x="-1128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4CDCB4-11AE-F445-8238-AD0E36AD6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2264966-994D-E84B-8DEA-BCF6C4BF8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04DF2C-E64C-F644-8145-3BD9F553D347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26A40-39A9-5149-A20F-CE16D20814A7}" type="slidenum">
              <a:rPr lang="en-US"/>
              <a:pPr/>
              <a:t>10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26A40-39A9-5149-A20F-CE16D20814A7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26A40-39A9-5149-A20F-CE16D20814A7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26A40-39A9-5149-A20F-CE16D20814A7}" type="slidenum">
              <a:rPr lang="en-US"/>
              <a:pPr/>
              <a:t>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E45D37-54E0-DB4F-B0E5-D9AE897232AE}" type="slidenum">
              <a:rPr lang="en-US"/>
              <a:pPr/>
              <a:t>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4FD8B-7F4F-5845-BEA5-B3ED05A09284}" type="slidenum">
              <a:rPr lang="en-US"/>
              <a:pPr/>
              <a:t>6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26A40-39A9-5149-A20F-CE16D20814A7}" type="slidenum">
              <a:rPr lang="en-US"/>
              <a:pPr/>
              <a:t>7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26A40-39A9-5149-A20F-CE16D20814A7}" type="slidenum">
              <a:rPr lang="en-US"/>
              <a:pPr/>
              <a:t>8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26A40-39A9-5149-A20F-CE16D20814A7}" type="slidenum">
              <a:rPr lang="en-US"/>
              <a:pPr/>
              <a:t>9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600200"/>
            <a:ext cx="6858000" cy="1828800"/>
          </a:xfrm>
          <a:effectLst/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  <a:effectLst/>
        </p:spPr>
        <p:txBody>
          <a:bodyPr/>
          <a:lstStyle>
            <a:lvl1pPr marL="0" indent="0" algn="r">
              <a:buFont typeface="Wingdings" charset="2"/>
              <a:buNone/>
              <a:defRPr sz="2800" i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23/10/1006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santanu@hep.phy.cam.ac.uk  HEP, Cavendish Laboratory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A599C-1B50-4344-9AF7-2E417A802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23/10/1006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santanu@hep.phy.cam.ac.uk  HEP, Cavendish Laboratory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9AB90-0CB8-CF4E-9D65-F7006CD76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23/10/1006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santanu@hep.phy.cam.ac.uk  HEP, Cavendish Laboratory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A97D1-861E-534B-A46C-257E39208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23/10/1006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santanu@hep.phy.cam.ac.uk  HEP, Cavendish Laboratory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D2A34-D610-164D-A6FA-2E77AF675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23/10/1006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santanu@hep.phy.cam.ac.uk  HEP, Cavendish Laboratory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E3A05-5E55-0642-8A99-9E5D6C608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23/10/1006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santanu@hep.phy.cam.ac.uk  HEP, Cavendish Laboratory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DA304-2E45-D845-AF32-706DF5D08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23/10/1006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santanu@hep.phy.cam.ac.uk  HEP, Cavendish Laboratory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C431B-B5D7-FA42-9308-713AFF5C6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23/10/1006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santanu@hep.phy.cam.ac.uk  HEP, Cavendish Laboratory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6ED33-9A78-D747-94F2-DB08B2E7C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23/10/1006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santanu@hep.phy.cam.ac.uk  HEP, Cavendish Laboratory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32CE7-F5C4-B642-80AF-91BA92C3D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23/10/1006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santanu@hep.phy.cam.ac.uk  HEP, Cavendish Laboratory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2BA86-B04A-5B42-8189-31D71C22D7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23/10/1006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santanu@hep.phy.cam.ac.uk  HEP, Cavendish Laboratory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E65DB-08CB-C445-BE37-655F6A1EC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25399" dir="162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5399" dir="162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23/10/1006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santanu@hep.phy.cam.ac.uk  HEP, Cavendish Laboratory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3FAC58-C8F5-034B-8EE4-C5D838677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Font typeface="Wingdings" charset="2"/>
        <a:buChar char="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Font typeface="Wingdings" charset="2"/>
        <a:buChar char="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Font typeface="Wingdings" charset="2"/>
        <a:buChar char="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Font typeface="Wingdings" charset="2"/>
        <a:buChar char="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40"/>
        </a:buClr>
        <a:buFont typeface="Wingdings" charset="2"/>
        <a:buChar char="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40"/>
        </a:buClr>
        <a:buFont typeface="Wingdings" charset="2"/>
        <a:buChar char="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40"/>
        </a:buClr>
        <a:buFont typeface="Wingdings" charset="2"/>
        <a:buChar char="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40"/>
        </a:buClr>
        <a:buFont typeface="Wingdings" charset="2"/>
        <a:buChar char="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40"/>
        </a:buClr>
        <a:buFont typeface="Wingdings" charset="2"/>
        <a:buChar char="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gif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143000"/>
          </a:xfrm>
        </p:spPr>
        <p:txBody>
          <a:bodyPr/>
          <a:lstStyle/>
          <a:p>
            <a:pPr algn="ctr"/>
            <a:r>
              <a:rPr lang="en-GB" sz="3600" b="1" i="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  <a:t>Cambridge Site Report</a:t>
            </a:r>
            <a:r>
              <a:rPr lang="en-GB" sz="3600" i="0" dirty="0" smtClean="0">
                <a:solidFill>
                  <a:schemeClr val="hlink"/>
                </a:solidFill>
                <a:latin typeface="Palatino" charset="0"/>
              </a:rPr>
              <a:t/>
            </a:r>
            <a:br>
              <a:rPr lang="en-GB" sz="3600" i="0" dirty="0" smtClean="0">
                <a:solidFill>
                  <a:schemeClr val="hlink"/>
                </a:solidFill>
                <a:latin typeface="Palatino" charset="0"/>
              </a:rPr>
            </a:br>
            <a:r>
              <a:rPr lang="en-GB" sz="2400" i="0" dirty="0" smtClean="0">
                <a:latin typeface="Palatino" charset="0"/>
              </a:rPr>
              <a:t>HEP SYSMAN,  RAL</a:t>
            </a:r>
            <a:br>
              <a:rPr lang="en-GB" sz="2400" i="0" dirty="0" smtClean="0">
                <a:latin typeface="Palatino" charset="0"/>
              </a:rPr>
            </a:br>
            <a:r>
              <a:rPr lang="en-GB" sz="2000" i="0" dirty="0" smtClean="0">
                <a:latin typeface="Palatino" charset="0"/>
              </a:rPr>
              <a:t>10-11</a:t>
            </a:r>
            <a:r>
              <a:rPr lang="en-GB" sz="2000" i="0" baseline="30000" dirty="0" smtClean="0">
                <a:latin typeface="Palatino" charset="0"/>
              </a:rPr>
              <a:t>th</a:t>
            </a:r>
            <a:r>
              <a:rPr lang="en-GB" sz="2000" i="0" dirty="0" smtClean="0">
                <a:latin typeface="Palatino" charset="0"/>
              </a:rPr>
              <a:t> June 2010</a:t>
            </a:r>
            <a:endParaRPr lang="en-US" sz="2800" i="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1371600"/>
          </a:xfrm>
          <a:effectLst>
            <a:outerShdw blurRad="63500" dist="25399" dir="16200000" algn="ctr" rotWithShape="0">
              <a:srgbClr val="FFFFFF"/>
            </a:outerShdw>
          </a:effectLst>
        </p:spPr>
        <p:txBody>
          <a:bodyPr/>
          <a:lstStyle/>
          <a:p>
            <a:pPr algn="ctr"/>
            <a:r>
              <a:rPr lang="en-US" sz="2000" i="0" dirty="0" err="1">
                <a:solidFill>
                  <a:srgbClr val="000080"/>
                </a:solidFill>
                <a:latin typeface="Palatino" charset="0"/>
              </a:rPr>
              <a:t>Santanu</a:t>
            </a:r>
            <a:r>
              <a:rPr lang="en-US" sz="2000" i="0" dirty="0">
                <a:solidFill>
                  <a:srgbClr val="000080"/>
                </a:solidFill>
                <a:latin typeface="Palatino" charset="0"/>
              </a:rPr>
              <a:t> Das</a:t>
            </a:r>
          </a:p>
          <a:p>
            <a:pPr algn="ctr"/>
            <a:r>
              <a:rPr lang="en-US" sz="2000" i="0" dirty="0">
                <a:solidFill>
                  <a:srgbClr val="000080"/>
                </a:solidFill>
                <a:latin typeface="Palatino" charset="0"/>
              </a:rPr>
              <a:t>Cavendish Laboratory, Cambridge </a:t>
            </a:r>
          </a:p>
          <a:p>
            <a:pPr algn="ctr"/>
            <a:r>
              <a:rPr lang="en-US" sz="2000" i="0" dirty="0" err="1">
                <a:solidFill>
                  <a:srgbClr val="000080"/>
                </a:solidFill>
                <a:latin typeface="Palatino" charset="0"/>
              </a:rPr>
              <a:t>santanu@hep.phy.cam.ac.uk</a:t>
            </a:r>
            <a:endParaRPr lang="en-US" dirty="0">
              <a:latin typeface="Palatino" charset="0"/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4378325" y="39084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400">
              <a:latin typeface="Arial" charset="0"/>
            </a:endParaRPr>
          </a:p>
        </p:txBody>
      </p:sp>
      <p:pic>
        <p:nvPicPr>
          <p:cNvPr id="6" name="Picture 5" descr="ccc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2800" y="2900935"/>
            <a:ext cx="4699000" cy="113233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11/06/2010</a:t>
            </a:r>
          </a:p>
          <a:p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santanu@hep.phy.cam.ac.uk  HEP, Cavendish Laboratory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B635C-DCAA-0040-A50E-86B9EEFE468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87612"/>
            <a:ext cx="7772400" cy="4079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5400" b="1" i="0" dirty="0" smtClean="0">
                <a:solidFill>
                  <a:schemeClr val="folHlink"/>
                </a:solidFill>
              </a:rPr>
              <a:t>Questions??</a:t>
            </a:r>
            <a:endParaRPr lang="en-US" sz="5400" dirty="0" smtClean="0"/>
          </a:p>
        </p:txBody>
      </p:sp>
      <p:grpSp>
        <p:nvGrpSpPr>
          <p:cNvPr id="2" name="Group 7"/>
          <p:cNvGrpSpPr/>
          <p:nvPr/>
        </p:nvGrpSpPr>
        <p:grpSpPr>
          <a:xfrm>
            <a:off x="228600" y="76200"/>
            <a:ext cx="8763000" cy="720000"/>
            <a:chOff x="228600" y="76200"/>
            <a:chExt cx="8763000" cy="720000"/>
          </a:xfrm>
        </p:grpSpPr>
        <p:pic>
          <p:nvPicPr>
            <p:cNvPr id="9" name="Picture 8" descr="ba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5601" y="76200"/>
              <a:ext cx="6095999" cy="720000"/>
            </a:xfrm>
            <a:prstGeom prst="rect">
              <a:avLst/>
            </a:prstGeom>
          </p:spPr>
        </p:pic>
        <p:pic>
          <p:nvPicPr>
            <p:cNvPr id="10" name="Picture 9" descr="cccf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00800" y="76200"/>
              <a:ext cx="2590800" cy="624310"/>
            </a:xfrm>
            <a:prstGeom prst="rect">
              <a:avLst/>
            </a:prstGeom>
          </p:spPr>
        </p:pic>
        <p:pic>
          <p:nvPicPr>
            <p:cNvPr id="11" name="Picture 10" descr="Screen shot 2010-06-11 at 12.23.31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8600" y="76200"/>
              <a:ext cx="2777143" cy="720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11/06/2010</a:t>
            </a:r>
          </a:p>
          <a:p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santanu@hep.phy.cam.ac.uk  HEP, Cavendish Laboratory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B635C-DCAA-0040-A50E-86B9EEFE468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4079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i="0" dirty="0" smtClean="0">
                <a:solidFill>
                  <a:schemeClr val="folHlink"/>
                </a:solidFill>
              </a:rPr>
              <a:t>Man Power:</a:t>
            </a:r>
            <a:endParaRPr lang="en-US" sz="3600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None/>
              <a:defRPr/>
            </a:pPr>
            <a:r>
              <a:rPr lang="en-US" sz="2000" dirty="0" smtClean="0">
                <a:latin typeface="Arial Black" charset="0"/>
                <a:ea typeface="Arial Black" charset="0"/>
                <a:cs typeface="Arial Black" charset="0"/>
              </a:rPr>
              <a:t>For Group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John Hill – the main sys-admin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Steve Wotton – deputy sys-admin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err="1" smtClean="0"/>
              <a:t>Kavitha</a:t>
            </a:r>
            <a:r>
              <a:rPr lang="en-US" sz="2000" dirty="0" smtClean="0"/>
              <a:t> </a:t>
            </a:r>
            <a:r>
              <a:rPr lang="en-US" sz="2000" dirty="0" err="1" smtClean="0"/>
              <a:t>Nirmaladevi</a:t>
            </a:r>
            <a:r>
              <a:rPr lang="en-US" sz="2000" dirty="0" smtClean="0"/>
              <a:t> (half-time)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Around 1.2FTE of effort (part of Steve and John)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None/>
              <a:defRPr/>
            </a:pPr>
            <a:endParaRPr lang="en-US" sz="2000" dirty="0" smtClean="0">
              <a:latin typeface="Arial Black" charset="0"/>
              <a:ea typeface="Arial Black" charset="0"/>
              <a:cs typeface="Arial Black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None/>
              <a:defRPr/>
            </a:pPr>
            <a:r>
              <a:rPr lang="en-US" sz="2000" dirty="0" smtClean="0">
                <a:latin typeface="Arial Black" charset="0"/>
                <a:ea typeface="Arial Black" charset="0"/>
                <a:cs typeface="Arial Black" charset="0"/>
              </a:rPr>
              <a:t>For Grid system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Just myself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None/>
              <a:defRPr/>
            </a:pPr>
            <a:endParaRPr lang="en-US" sz="2000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228600" y="76200"/>
            <a:ext cx="8763000" cy="720000"/>
            <a:chOff x="228600" y="76200"/>
            <a:chExt cx="8763000" cy="720000"/>
          </a:xfrm>
        </p:grpSpPr>
        <p:pic>
          <p:nvPicPr>
            <p:cNvPr id="11" name="Picture 10" descr="ba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5601" y="76200"/>
              <a:ext cx="6095999" cy="720000"/>
            </a:xfrm>
            <a:prstGeom prst="rect">
              <a:avLst/>
            </a:prstGeom>
          </p:spPr>
        </p:pic>
        <p:pic>
          <p:nvPicPr>
            <p:cNvPr id="7" name="Picture 6" descr="cccf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00800" y="76200"/>
              <a:ext cx="2590800" cy="624310"/>
            </a:xfrm>
            <a:prstGeom prst="rect">
              <a:avLst/>
            </a:prstGeom>
          </p:spPr>
        </p:pic>
        <p:pic>
          <p:nvPicPr>
            <p:cNvPr id="10" name="Picture 9" descr="Screen shot 2010-06-11 at 12.23.31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8600" y="76200"/>
              <a:ext cx="2777143" cy="720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11/06/2010</a:t>
            </a:r>
          </a:p>
          <a:p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santanu@hep.phy.cam.ac.uk  HEP, Cavendish Laboratory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B635C-DCAA-0040-A50E-86B9EEFE468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3612"/>
            <a:ext cx="7772400" cy="4079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i="0" dirty="0" smtClean="0">
                <a:solidFill>
                  <a:schemeClr val="folHlink"/>
                </a:solidFill>
              </a:rPr>
              <a:t>Group System: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None/>
              <a:defRPr/>
            </a:pPr>
            <a:r>
              <a:rPr lang="en-US" sz="2000" dirty="0" smtClean="0">
                <a:latin typeface="Arial Black" charset="0"/>
                <a:ea typeface="Arial Black" charset="0"/>
                <a:cs typeface="Arial Black" charset="0"/>
              </a:rPr>
              <a:t>Hardware/OS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Around 70 desktops (roughly 2:1 </a:t>
            </a:r>
            <a:r>
              <a:rPr lang="en-US" sz="2000" dirty="0" err="1" smtClean="0"/>
              <a:t>Linux:Windows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Mainly SLC-5.5 and Windows XP (still some SLC4 desktops)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Servers are SLC4 at present, serving ~27TB of storage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None/>
              <a:defRPr/>
            </a:pPr>
            <a:endParaRPr lang="en-US" sz="2000" dirty="0" smtClean="0">
              <a:latin typeface="Arial Black" charset="0"/>
              <a:ea typeface="Arial Black" charset="0"/>
              <a:cs typeface="Arial Black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None/>
              <a:defRPr/>
            </a:pPr>
            <a:r>
              <a:rPr lang="en-US" sz="2000" dirty="0" smtClean="0">
                <a:latin typeface="Arial Black" charset="0"/>
                <a:ea typeface="Arial Black" charset="0"/>
                <a:cs typeface="Arial Black" charset="0"/>
              </a:rPr>
              <a:t>Present Work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18TB of clustered storage to replace ~7TB of the old storage mentioned earlier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Migrating from Windows 2000 to Windows 2008 domain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Buy ~35TB of storage for LHC </a:t>
            </a:r>
            <a:r>
              <a:rPr lang="en-US" sz="2000" dirty="0" err="1" smtClean="0"/>
              <a:t>n-tuple</a:t>
            </a:r>
            <a:r>
              <a:rPr lang="en-US" sz="2000" dirty="0" smtClean="0"/>
              <a:t> (and equivalent)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8600" y="76200"/>
            <a:ext cx="8763000" cy="720000"/>
            <a:chOff x="228600" y="76200"/>
            <a:chExt cx="8763000" cy="720000"/>
          </a:xfrm>
        </p:grpSpPr>
        <p:pic>
          <p:nvPicPr>
            <p:cNvPr id="9" name="Picture 8" descr="ba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5601" y="76200"/>
              <a:ext cx="6095999" cy="720000"/>
            </a:xfrm>
            <a:prstGeom prst="rect">
              <a:avLst/>
            </a:prstGeom>
          </p:spPr>
        </p:pic>
        <p:pic>
          <p:nvPicPr>
            <p:cNvPr id="10" name="Picture 9" descr="cccf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00800" y="76200"/>
              <a:ext cx="2590800" cy="624310"/>
            </a:xfrm>
            <a:prstGeom prst="rect">
              <a:avLst/>
            </a:prstGeom>
          </p:spPr>
        </p:pic>
        <p:pic>
          <p:nvPicPr>
            <p:cNvPr id="11" name="Picture 10" descr="Screen shot 2010-06-11 at 12.23.31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8600" y="76200"/>
              <a:ext cx="2777143" cy="720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11/06/2010</a:t>
            </a:r>
          </a:p>
          <a:p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santanu@hep.phy.cam.ac.uk  HEP, Cavendish Laboratory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B635C-DCAA-0040-A50E-86B9EEFE468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3612"/>
            <a:ext cx="7772400" cy="4079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i="0" dirty="0" smtClean="0">
                <a:solidFill>
                  <a:schemeClr val="folHlink"/>
                </a:solidFill>
              </a:rPr>
              <a:t>Group System: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None/>
              <a:defRPr/>
            </a:pPr>
            <a:r>
              <a:rPr lang="en-US" sz="2000" dirty="0" smtClean="0">
                <a:latin typeface="Arial Black" charset="0"/>
                <a:ea typeface="Arial Black" charset="0"/>
                <a:cs typeface="Arial Black" charset="0"/>
              </a:rPr>
              <a:t>Network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Gigabit backbone with a 1Gbps connection onto the University network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10Gbps (??) University connection on to JANET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None/>
              <a:defRPr/>
            </a:pPr>
            <a:endParaRPr lang="en-US" sz="2000" dirty="0" smtClean="0">
              <a:latin typeface="Arial Black" charset="0"/>
              <a:ea typeface="Arial Black" charset="0"/>
              <a:cs typeface="Arial Black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None/>
              <a:defRPr/>
            </a:pPr>
            <a:r>
              <a:rPr lang="en-US" sz="2000" dirty="0" smtClean="0">
                <a:latin typeface="Arial Black" charset="0"/>
                <a:ea typeface="Arial Black" charset="0"/>
                <a:cs typeface="Arial Black" charset="0"/>
              </a:rPr>
              <a:t>Future Plan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Nothing big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Buy ~35TB of storage for LHC </a:t>
            </a:r>
            <a:r>
              <a:rPr lang="en-US" sz="2000" dirty="0" err="1" smtClean="0"/>
              <a:t>n-tuple</a:t>
            </a:r>
            <a:r>
              <a:rPr lang="en-US" sz="2000" dirty="0" smtClean="0"/>
              <a:t> (and equivalent)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Traffic levels are rising and we may be forced to consider a upgrade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8600" y="76200"/>
            <a:ext cx="8763000" cy="720000"/>
            <a:chOff x="228600" y="76200"/>
            <a:chExt cx="8763000" cy="720000"/>
          </a:xfrm>
        </p:grpSpPr>
        <p:pic>
          <p:nvPicPr>
            <p:cNvPr id="9" name="Picture 8" descr="ba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5601" y="76200"/>
              <a:ext cx="6095999" cy="720000"/>
            </a:xfrm>
            <a:prstGeom prst="rect">
              <a:avLst/>
            </a:prstGeom>
          </p:spPr>
        </p:pic>
        <p:pic>
          <p:nvPicPr>
            <p:cNvPr id="10" name="Picture 9" descr="cccf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00800" y="76200"/>
              <a:ext cx="2590800" cy="624310"/>
            </a:xfrm>
            <a:prstGeom prst="rect">
              <a:avLst/>
            </a:prstGeom>
          </p:spPr>
        </p:pic>
        <p:pic>
          <p:nvPicPr>
            <p:cNvPr id="11" name="Picture 10" descr="Screen shot 2010-06-11 at 12.23.31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8600" y="76200"/>
              <a:ext cx="2777143" cy="720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11/06/2010</a:t>
            </a:r>
          </a:p>
          <a:p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santanu@hep.phy.cam.ac.uk  HEP, Cavendish Laboratory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167CB7-D542-B94C-8B6A-0CBBA14E5AE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3612"/>
            <a:ext cx="7772400" cy="4079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i="0" dirty="0" smtClean="0">
                <a:solidFill>
                  <a:schemeClr val="folHlink"/>
                </a:solidFill>
              </a:rPr>
              <a:t>Grid Status </a:t>
            </a:r>
            <a:r>
              <a:rPr lang="en-US" sz="2400" b="1" i="0" dirty="0" smtClean="0">
                <a:solidFill>
                  <a:schemeClr val="folHlink"/>
                </a:solidFill>
              </a:rPr>
              <a:t>[hardware]</a:t>
            </a:r>
            <a:r>
              <a:rPr lang="en-US" sz="3600" b="1" i="0" dirty="0" smtClean="0">
                <a:solidFill>
                  <a:schemeClr val="folHlink"/>
                </a:solidFill>
              </a:rPr>
              <a:t>: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None/>
              <a:defRPr/>
            </a:pPr>
            <a:r>
              <a:rPr lang="en-US" sz="2000" dirty="0" smtClean="0">
                <a:latin typeface="Arial Black" charset="0"/>
                <a:ea typeface="Arial Black" charset="0"/>
                <a:cs typeface="Arial Black" charset="0"/>
              </a:rPr>
              <a:t>Head nodes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Dell PE-1050s (quad-core/8Gb) for CE, SE and UI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None/>
              <a:defRPr/>
            </a:pPr>
            <a:r>
              <a:rPr lang="en-US" sz="2000" dirty="0" smtClean="0">
                <a:latin typeface="Arial Black" charset="0"/>
                <a:ea typeface="Arial Black" charset="0"/>
                <a:cs typeface="Arial Black" charset="0"/>
              </a:rPr>
              <a:t>Worker nodes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GB" altLang="zh-CN" sz="2000" dirty="0" smtClean="0">
                <a:ea typeface="宋体" charset="-122"/>
                <a:cs typeface="宋体" charset="-122"/>
              </a:rPr>
              <a:t>33 </a:t>
            </a:r>
            <a:r>
              <a:rPr lang="en-GB" altLang="zh-CN" sz="2000" dirty="0" err="1" smtClean="0">
                <a:ea typeface="宋体" charset="-122"/>
                <a:cs typeface="宋体" charset="-122"/>
              </a:rPr>
              <a:t>x</a:t>
            </a:r>
            <a:r>
              <a:rPr lang="en-GB" altLang="zh-CN" sz="2000" dirty="0" smtClean="0">
                <a:ea typeface="宋体" charset="-122"/>
                <a:cs typeface="宋体" charset="-122"/>
              </a:rPr>
              <a:t> Dell </a:t>
            </a:r>
            <a:r>
              <a:rPr lang="en-US" sz="2000" dirty="0" smtClean="0"/>
              <a:t>PE1950 (2*dual-core 5150 2.66GHz; </a:t>
            </a:r>
            <a:r>
              <a:rPr lang="en-GB" altLang="zh-CN" sz="2000" dirty="0" smtClean="0">
                <a:ea typeface="宋体" charset="-122"/>
                <a:cs typeface="宋体" charset="-122"/>
              </a:rPr>
              <a:t>shared with </a:t>
            </a:r>
            <a:r>
              <a:rPr lang="en-GB" altLang="zh-CN" sz="2000" dirty="0" err="1" smtClean="0">
                <a:ea typeface="宋体" charset="-122"/>
                <a:cs typeface="宋体" charset="-122"/>
              </a:rPr>
              <a:t>CamGrid</a:t>
            </a:r>
            <a:r>
              <a:rPr lang="en-GB" altLang="zh-CN" sz="2000" dirty="0" smtClean="0">
                <a:ea typeface="宋体" charset="-122"/>
                <a:cs typeface="宋体" charset="-122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4 </a:t>
            </a:r>
            <a:r>
              <a:rPr lang="en-US" sz="2000" dirty="0" err="1" smtClean="0"/>
              <a:t>x</a:t>
            </a:r>
            <a:r>
              <a:rPr lang="en-US" sz="2000" dirty="0" smtClean="0"/>
              <a:t> </a:t>
            </a:r>
            <a:r>
              <a:rPr lang="en-US" sz="2000" dirty="0" err="1" smtClean="0"/>
              <a:t>Viglan</a:t>
            </a:r>
            <a:r>
              <a:rPr lang="en-US" sz="2000" dirty="0" smtClean="0"/>
              <a:t> (2*quad-core E5420 @ 2.50Ghz)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4 </a:t>
            </a:r>
            <a:r>
              <a:rPr lang="en-US" sz="2000" dirty="0" err="1" smtClean="0"/>
              <a:t>x</a:t>
            </a:r>
            <a:r>
              <a:rPr lang="en-US" sz="2000" dirty="0" smtClean="0"/>
              <a:t> </a:t>
            </a:r>
            <a:r>
              <a:rPr lang="en-US" sz="2000" dirty="0" err="1" smtClean="0"/>
              <a:t>SunFires</a:t>
            </a:r>
            <a:r>
              <a:rPr lang="en-US" sz="2000" dirty="0" smtClean="0"/>
              <a:t> (2*quad-core L5520 @ 2.27GHz)</a:t>
            </a:r>
            <a:endParaRPr lang="en-GB" altLang="zh-CN" sz="2000" dirty="0" smtClean="0">
              <a:ea typeface="宋体" charset="-122"/>
              <a:cs typeface="宋体" charset="-12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4 </a:t>
            </a:r>
            <a:r>
              <a:rPr lang="en-US" sz="2000" dirty="0" err="1" smtClean="0"/>
              <a:t>x</a:t>
            </a:r>
            <a:r>
              <a:rPr lang="en-US" sz="2000" dirty="0" smtClean="0"/>
              <a:t> Dell R410 (2*quad-core E5540 @ 2.53Ghz)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None/>
              <a:defRPr/>
            </a:pPr>
            <a:r>
              <a:rPr lang="en-US" sz="1800" dirty="0" smtClean="0">
                <a:latin typeface="Arial Black" charset="0"/>
                <a:ea typeface="Arial Black" charset="0"/>
                <a:cs typeface="Arial Black" charset="0"/>
              </a:rPr>
              <a:t>Storage</a:t>
            </a:r>
            <a:endParaRPr lang="en-GB" altLang="zh-CN" sz="1900" dirty="0" smtClean="0">
              <a:ea typeface="宋体" charset="-122"/>
              <a:cs typeface="宋体" charset="-12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GB" sz="1900" dirty="0" smtClean="0">
                <a:ea typeface="宋体" charset="-122"/>
                <a:cs typeface="宋体" charset="-122"/>
              </a:rPr>
              <a:t>108TB online (~100TB reserved for atlas).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GB" sz="1900" dirty="0" smtClean="0">
                <a:ea typeface="宋体" charset="-122"/>
                <a:cs typeface="宋体" charset="-122"/>
              </a:rPr>
              <a:t>~30TB being used by local project; will be added to the grid soon.</a:t>
            </a:r>
            <a:endParaRPr lang="en-US" sz="1900" dirty="0">
              <a:ea typeface="宋体" charset="-122"/>
              <a:cs typeface="宋体" charset="-122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76200"/>
            <a:ext cx="8763000" cy="720000"/>
            <a:chOff x="228600" y="76200"/>
            <a:chExt cx="8763000" cy="720000"/>
          </a:xfrm>
        </p:grpSpPr>
        <p:pic>
          <p:nvPicPr>
            <p:cNvPr id="9" name="Picture 8" descr="ba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5601" y="76200"/>
              <a:ext cx="6095999" cy="720000"/>
            </a:xfrm>
            <a:prstGeom prst="rect">
              <a:avLst/>
            </a:prstGeom>
          </p:spPr>
        </p:pic>
        <p:pic>
          <p:nvPicPr>
            <p:cNvPr id="10" name="Picture 9" descr="cccf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00800" y="76200"/>
              <a:ext cx="2590800" cy="624310"/>
            </a:xfrm>
            <a:prstGeom prst="rect">
              <a:avLst/>
            </a:prstGeom>
          </p:spPr>
        </p:pic>
        <p:pic>
          <p:nvPicPr>
            <p:cNvPr id="11" name="Picture 10" descr="Screen shot 2010-06-11 at 12.23.31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8600" y="76200"/>
              <a:ext cx="2777143" cy="720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11/06/2010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santanu@hep.phy.cam.ac.uk  HEP, Cavendish Laboratory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C1E4DA-2C19-864A-9DBA-13F4F722E92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3612"/>
            <a:ext cx="7772400" cy="4079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i="0" dirty="0" smtClean="0">
                <a:solidFill>
                  <a:schemeClr val="folHlink"/>
                </a:solidFill>
              </a:rPr>
              <a:t>Grid Status </a:t>
            </a:r>
            <a:r>
              <a:rPr lang="en-US" sz="2400" b="1" i="0" dirty="0" smtClean="0">
                <a:solidFill>
                  <a:schemeClr val="folHlink"/>
                </a:solidFill>
              </a:rPr>
              <a:t>[middleware]</a:t>
            </a:r>
            <a:r>
              <a:rPr lang="en-US" sz="3600" b="1" i="0" dirty="0" smtClean="0">
                <a:solidFill>
                  <a:schemeClr val="folHlink"/>
                </a:solidFill>
              </a:rPr>
              <a:t>: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err="1" smtClean="0"/>
              <a:t>gLite</a:t>
            </a:r>
            <a:r>
              <a:rPr lang="en-US" sz="2000" dirty="0" smtClean="0"/>
              <a:t> 3.2 for the </a:t>
            </a:r>
            <a:r>
              <a:rPr lang="en-US" sz="2000" dirty="0" err="1" smtClean="0"/>
              <a:t>WNs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err="1" smtClean="0"/>
              <a:t>gLite</a:t>
            </a:r>
            <a:r>
              <a:rPr lang="en-US" sz="2000" dirty="0" smtClean="0"/>
              <a:t> 3.1. for MON and UI.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err="1" smtClean="0"/>
              <a:t>gLite</a:t>
            </a:r>
            <a:r>
              <a:rPr lang="en-US" sz="2000" dirty="0" smtClean="0"/>
              <a:t> 3.2 for the CE, SE, site-BDII.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DPM v1.7.2 on the head node.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DPM v1.7.3 on of the DPM disk servers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GB" sz="2000" dirty="0" smtClean="0">
                <a:ea typeface="宋体" charset="-122"/>
                <a:cs typeface="宋体" charset="-122"/>
              </a:rPr>
              <a:t>XFS file system for the storage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GB" altLang="zh-CN" sz="1900" dirty="0" smtClean="0">
                <a:ea typeface="宋体" charset="-122"/>
                <a:cs typeface="宋体" charset="-122"/>
              </a:rPr>
              <a:t>Condor (v7.2.4) is used as the batch system.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altLang="zh-CN" sz="1900" dirty="0" smtClean="0">
                <a:ea typeface="宋体" charset="-122"/>
                <a:cs typeface="宋体" charset="-122"/>
              </a:rPr>
              <a:t>Supported</a:t>
            </a:r>
            <a:r>
              <a:rPr lang="en-GB" altLang="zh-CN" sz="1900" dirty="0" smtClean="0">
                <a:ea typeface="宋体" charset="-122"/>
                <a:cs typeface="宋体" charset="-122"/>
              </a:rPr>
              <a:t> </a:t>
            </a:r>
            <a:r>
              <a:rPr lang="en-GB" altLang="zh-CN" sz="1900" dirty="0" err="1" smtClean="0">
                <a:ea typeface="宋体" charset="-122"/>
                <a:cs typeface="宋体" charset="-122"/>
              </a:rPr>
              <a:t>VOs</a:t>
            </a:r>
            <a:r>
              <a:rPr lang="en-GB" altLang="zh-CN" sz="1900" dirty="0" smtClean="0">
                <a:ea typeface="宋体" charset="-122"/>
                <a:cs typeface="宋体" charset="-122"/>
              </a:rPr>
              <a:t>: Mainly Atlas, </a:t>
            </a:r>
            <a:r>
              <a:rPr lang="en-GB" altLang="zh-CN" sz="1900" dirty="0" err="1" smtClean="0">
                <a:ea typeface="宋体" charset="-122"/>
                <a:cs typeface="宋体" charset="-122"/>
              </a:rPr>
              <a:t>LHCb</a:t>
            </a:r>
            <a:r>
              <a:rPr lang="en-GB" altLang="zh-CN" sz="1900" dirty="0" smtClean="0">
                <a:ea typeface="宋体" charset="-122"/>
                <a:cs typeface="宋体" charset="-122"/>
              </a:rPr>
              <a:t> and </a:t>
            </a:r>
            <a:r>
              <a:rPr lang="en-GB" altLang="zh-CN" sz="1900" dirty="0" err="1" smtClean="0">
                <a:ea typeface="宋体" charset="-122"/>
                <a:cs typeface="宋体" charset="-122"/>
              </a:rPr>
              <a:t>Camont</a:t>
            </a:r>
            <a:endParaRPr lang="en-GB" altLang="zh-CN" sz="1900" dirty="0" smtClean="0">
              <a:ea typeface="宋体" charset="-122"/>
              <a:cs typeface="宋体" charset="-122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GB" altLang="zh-CN" sz="1900" dirty="0" smtClean="0">
                <a:ea typeface="宋体" charset="-122"/>
                <a:cs typeface="宋体" charset="-122"/>
              </a:rPr>
              <a:t>Additional VO support: </a:t>
            </a:r>
            <a:r>
              <a:rPr lang="en-US" altLang="zh-CN" sz="1900" dirty="0" smtClean="0">
                <a:ea typeface="宋体" charset="-122"/>
                <a:cs typeface="宋体" charset="-122"/>
              </a:rPr>
              <a:t>Alice, Biomed, </a:t>
            </a:r>
            <a:r>
              <a:rPr lang="en-US" altLang="zh-CN" sz="1900" dirty="0" err="1" smtClean="0">
                <a:ea typeface="宋体" charset="-122"/>
                <a:cs typeface="宋体" charset="-122"/>
              </a:rPr>
              <a:t>Calice</a:t>
            </a:r>
            <a:r>
              <a:rPr lang="en-US" altLang="zh-CN" sz="1900" dirty="0" smtClean="0">
                <a:ea typeface="宋体" charset="-122"/>
                <a:cs typeface="宋体" charset="-122"/>
              </a:rPr>
              <a:t>, CMS, </a:t>
            </a:r>
            <a:r>
              <a:rPr lang="en-US" altLang="zh-CN" sz="1900" dirty="0" err="1" smtClean="0">
                <a:ea typeface="宋体" charset="-122"/>
                <a:cs typeface="宋体" charset="-122"/>
              </a:rPr>
              <a:t>dteam</a:t>
            </a:r>
            <a:r>
              <a:rPr lang="en-US" altLang="zh-CN" sz="1900" dirty="0" smtClean="0">
                <a:ea typeface="宋体" charset="-122"/>
                <a:cs typeface="宋体" charset="-122"/>
              </a:rPr>
              <a:t>, </a:t>
            </a:r>
            <a:r>
              <a:rPr lang="en-US" altLang="zh-CN" sz="1900" dirty="0" err="1" smtClean="0">
                <a:ea typeface="宋体" charset="-122"/>
                <a:cs typeface="宋体" charset="-122"/>
              </a:rPr>
              <a:t>euindia</a:t>
            </a:r>
            <a:r>
              <a:rPr lang="en-US" altLang="zh-CN" sz="1900" dirty="0" smtClean="0">
                <a:ea typeface="宋体" charset="-122"/>
                <a:cs typeface="宋体" charset="-122"/>
              </a:rPr>
              <a:t>, </a:t>
            </a:r>
            <a:r>
              <a:rPr lang="en-US" altLang="zh-CN" sz="1900" dirty="0" err="1" smtClean="0">
                <a:ea typeface="宋体" charset="-122"/>
                <a:cs typeface="宋体" charset="-122"/>
              </a:rPr>
              <a:t>gridpp</a:t>
            </a:r>
            <a:r>
              <a:rPr lang="en-US" altLang="zh-CN" sz="1900" dirty="0" smtClean="0">
                <a:ea typeface="宋体" charset="-122"/>
                <a:cs typeface="宋体" charset="-122"/>
              </a:rPr>
              <a:t> and obviously ops</a:t>
            </a:r>
            <a:endParaRPr lang="en-GB" altLang="zh-CN" sz="1900" dirty="0" smtClean="0">
              <a:ea typeface="宋体" charset="-122"/>
              <a:cs typeface="宋体" charset="-122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76200"/>
            <a:ext cx="8763000" cy="720000"/>
            <a:chOff x="228600" y="76200"/>
            <a:chExt cx="8763000" cy="720000"/>
          </a:xfrm>
        </p:grpSpPr>
        <p:pic>
          <p:nvPicPr>
            <p:cNvPr id="9" name="Picture 8" descr="ba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5601" y="76200"/>
              <a:ext cx="6095999" cy="720000"/>
            </a:xfrm>
            <a:prstGeom prst="rect">
              <a:avLst/>
            </a:prstGeom>
          </p:spPr>
        </p:pic>
        <p:pic>
          <p:nvPicPr>
            <p:cNvPr id="10" name="Picture 9" descr="cccf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00800" y="76200"/>
              <a:ext cx="2590800" cy="624310"/>
            </a:xfrm>
            <a:prstGeom prst="rect">
              <a:avLst/>
            </a:prstGeom>
          </p:spPr>
        </p:pic>
        <p:pic>
          <p:nvPicPr>
            <p:cNvPr id="11" name="Picture 10" descr="Screen shot 2010-06-11 at 12.23.31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8600" y="76200"/>
              <a:ext cx="2777143" cy="720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11/06/2010</a:t>
            </a:r>
          </a:p>
          <a:p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santanu@hep.phy.cam.ac.uk  HEP, Cavendish Laboratory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B635C-DCAA-0040-A50E-86B9EEFE468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3612"/>
            <a:ext cx="7772400" cy="4079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i="0" dirty="0" smtClean="0">
                <a:solidFill>
                  <a:schemeClr val="folHlink"/>
                </a:solidFill>
              </a:rPr>
              <a:t>Grid System: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None/>
              <a:defRPr/>
            </a:pPr>
            <a:r>
              <a:rPr lang="en-US" sz="2000" dirty="0" smtClean="0">
                <a:latin typeface="Arial Black" charset="0"/>
                <a:ea typeface="Arial Black" charset="0"/>
                <a:cs typeface="Arial Black" charset="0"/>
              </a:rPr>
              <a:t>Network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Gigabit backbone with separate 1Gbps connection onto the University network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All the </a:t>
            </a:r>
            <a:r>
              <a:rPr lang="en-US" sz="2000" dirty="0" err="1" smtClean="0"/>
              <a:t>WNs</a:t>
            </a:r>
            <a:r>
              <a:rPr lang="en-US" sz="2000" dirty="0" smtClean="0"/>
              <a:t> are on the gigabit-network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10Gbps (??) University connection on to JANET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None/>
              <a:defRPr/>
            </a:pPr>
            <a:endParaRPr lang="en-US" sz="2000" dirty="0" smtClean="0">
              <a:latin typeface="Arial Black" charset="0"/>
              <a:ea typeface="Arial Black" charset="0"/>
              <a:cs typeface="Arial Black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None/>
              <a:defRPr/>
            </a:pPr>
            <a:r>
              <a:rPr lang="en-US" sz="2000" dirty="0" smtClean="0">
                <a:latin typeface="Arial Black" charset="0"/>
                <a:ea typeface="Arial Black" charset="0"/>
                <a:cs typeface="Arial Black" charset="0"/>
              </a:rPr>
              <a:t>Future Plan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Nothing big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Buy ~35TB of storage for LHC </a:t>
            </a:r>
            <a:r>
              <a:rPr lang="en-US" sz="2000" dirty="0" err="1" smtClean="0"/>
              <a:t>n-tuple</a:t>
            </a:r>
            <a:r>
              <a:rPr lang="en-US" sz="2000" dirty="0" smtClean="0"/>
              <a:t> (and equivalent)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But traffic levels are rising and we may be forced to consider a upgrade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8600" y="76200"/>
            <a:ext cx="8763000" cy="720000"/>
            <a:chOff x="228600" y="76200"/>
            <a:chExt cx="8763000" cy="720000"/>
          </a:xfrm>
        </p:grpSpPr>
        <p:pic>
          <p:nvPicPr>
            <p:cNvPr id="9" name="Picture 8" descr="ba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5601" y="76200"/>
              <a:ext cx="6095999" cy="720000"/>
            </a:xfrm>
            <a:prstGeom prst="rect">
              <a:avLst/>
            </a:prstGeom>
          </p:spPr>
        </p:pic>
        <p:pic>
          <p:nvPicPr>
            <p:cNvPr id="10" name="Picture 9" descr="cccf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00800" y="76200"/>
              <a:ext cx="2590800" cy="624310"/>
            </a:xfrm>
            <a:prstGeom prst="rect">
              <a:avLst/>
            </a:prstGeom>
          </p:spPr>
        </p:pic>
        <p:pic>
          <p:nvPicPr>
            <p:cNvPr id="11" name="Picture 10" descr="Screen shot 2010-06-11 at 12.23.31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8600" y="76200"/>
              <a:ext cx="2777143" cy="720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11/06/2010</a:t>
            </a:r>
          </a:p>
          <a:p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santanu@hep.phy.cam.ac.uk  HEP, Cavendish Laboratory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B635C-DCAA-0040-A50E-86B9EEFE468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3612"/>
            <a:ext cx="7772400" cy="4079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i="0" dirty="0" smtClean="0">
                <a:solidFill>
                  <a:schemeClr val="folHlink"/>
                </a:solidFill>
              </a:rPr>
              <a:t>Grid System [issues]:</a:t>
            </a:r>
            <a:endParaRPr lang="en-US" sz="3600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None/>
              <a:defRPr/>
            </a:pPr>
            <a:r>
              <a:rPr lang="en-US" sz="2000" dirty="0" smtClean="0">
                <a:latin typeface="Arial Black" charset="0"/>
                <a:ea typeface="Arial Black" charset="0"/>
                <a:cs typeface="Arial Black" charset="0"/>
              </a:rPr>
              <a:t>Network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Middleware is too buggy for Condor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No proper/practical support, yet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All the previously written scripts are almost no longer maintained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Most of the “info-provider” scripts rewritten /modified locally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Every new release breaks the condor-</a:t>
            </a:r>
            <a:r>
              <a:rPr lang="en-US" sz="2000" dirty="0" err="1" smtClean="0"/>
              <a:t>glite</a:t>
            </a:r>
            <a:r>
              <a:rPr lang="en-US" sz="2000" dirty="0" smtClean="0"/>
              <a:t> integration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Cannot use </a:t>
            </a:r>
            <a:r>
              <a:rPr lang="en-US" sz="2000" dirty="0" err="1" smtClean="0"/>
              <a:t>yaim</a:t>
            </a:r>
            <a:r>
              <a:rPr lang="en-US" sz="2000" dirty="0" smtClean="0"/>
              <a:t> on CE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Spending too much time on fixing </a:t>
            </a:r>
            <a:r>
              <a:rPr lang="en-US" sz="2000" dirty="0" err="1" smtClean="0"/>
              <a:t>glite</a:t>
            </a:r>
            <a:r>
              <a:rPr lang="en-US" sz="2000" dirty="0" smtClean="0"/>
              <a:t> scripts  rather trying new things.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GridPP4 money, of course.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endParaRPr lang="en-US" sz="2000" dirty="0" smtClean="0">
              <a:latin typeface="Arial Black" charset="0"/>
              <a:ea typeface="Arial Black" charset="0"/>
              <a:cs typeface="Arial Black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76200"/>
            <a:ext cx="8763000" cy="720000"/>
            <a:chOff x="228600" y="76200"/>
            <a:chExt cx="8763000" cy="720000"/>
          </a:xfrm>
        </p:grpSpPr>
        <p:pic>
          <p:nvPicPr>
            <p:cNvPr id="9" name="Picture 8" descr="ba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5601" y="76200"/>
              <a:ext cx="6095999" cy="720000"/>
            </a:xfrm>
            <a:prstGeom prst="rect">
              <a:avLst/>
            </a:prstGeom>
          </p:spPr>
        </p:pic>
        <p:pic>
          <p:nvPicPr>
            <p:cNvPr id="10" name="Picture 9" descr="cccf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00800" y="76200"/>
              <a:ext cx="2590800" cy="624310"/>
            </a:xfrm>
            <a:prstGeom prst="rect">
              <a:avLst/>
            </a:prstGeom>
          </p:spPr>
        </p:pic>
        <p:pic>
          <p:nvPicPr>
            <p:cNvPr id="11" name="Picture 10" descr="Screen shot 2010-06-11 at 12.23.31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8600" y="76200"/>
              <a:ext cx="2777143" cy="720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11/06/2010</a:t>
            </a:r>
          </a:p>
          <a:p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santanu@hep.phy.cam.ac.uk  HEP, Cavendish Laboratory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B635C-DCAA-0040-A50E-86B9EEFE468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3612"/>
            <a:ext cx="7772400" cy="4079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600" b="1" i="0" dirty="0" smtClean="0">
                <a:solidFill>
                  <a:schemeClr val="folHlink"/>
                </a:solidFill>
              </a:rPr>
              <a:t>Grid System [plans]:</a:t>
            </a:r>
            <a:endParaRPr lang="en-US" sz="3600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None/>
              <a:defRPr/>
            </a:pPr>
            <a:r>
              <a:rPr lang="en-US" sz="2000" dirty="0" smtClean="0">
                <a:latin typeface="Arial Black" charset="0"/>
                <a:ea typeface="Arial Black" charset="0"/>
                <a:cs typeface="Arial Black" charset="0"/>
              </a:rPr>
              <a:t>Network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Upgrade Condor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More job-slots and disk space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Condor on Cream-CE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charset="2"/>
              <a:buChar char="v"/>
              <a:defRPr/>
            </a:pPr>
            <a:r>
              <a:rPr lang="en-US" sz="2000" dirty="0" smtClean="0"/>
              <a:t>Install </a:t>
            </a:r>
            <a:r>
              <a:rPr lang="en-GB" sz="2000" dirty="0" err="1" smtClean="0">
                <a:latin typeface="Trebuchet MS" charset="0"/>
              </a:rPr>
              <a:t>Scas</a:t>
            </a:r>
            <a:r>
              <a:rPr lang="en-GB" sz="2000" err="1" smtClean="0">
                <a:latin typeface="Trebuchet MS" charset="0"/>
              </a:rPr>
              <a:t>,</a:t>
            </a:r>
            <a:r>
              <a:rPr lang="en-GB" sz="2000" smtClean="0">
                <a:latin typeface="Trebuchet MS" charset="0"/>
              </a:rPr>
              <a:t>glexec</a:t>
            </a:r>
            <a:endParaRPr lang="en-US" sz="2000" dirty="0" smtClean="0"/>
          </a:p>
        </p:txBody>
      </p:sp>
      <p:grpSp>
        <p:nvGrpSpPr>
          <p:cNvPr id="2" name="Group 7"/>
          <p:cNvGrpSpPr/>
          <p:nvPr/>
        </p:nvGrpSpPr>
        <p:grpSpPr>
          <a:xfrm>
            <a:off x="228600" y="76200"/>
            <a:ext cx="8763000" cy="720000"/>
            <a:chOff x="228600" y="76200"/>
            <a:chExt cx="8763000" cy="720000"/>
          </a:xfrm>
        </p:grpSpPr>
        <p:pic>
          <p:nvPicPr>
            <p:cNvPr id="9" name="Picture 8" descr="ba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95601" y="76200"/>
              <a:ext cx="6095999" cy="720000"/>
            </a:xfrm>
            <a:prstGeom prst="rect">
              <a:avLst/>
            </a:prstGeom>
          </p:spPr>
        </p:pic>
        <p:pic>
          <p:nvPicPr>
            <p:cNvPr id="10" name="Picture 9" descr="cccf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00800" y="76200"/>
              <a:ext cx="2590800" cy="624310"/>
            </a:xfrm>
            <a:prstGeom prst="rect">
              <a:avLst/>
            </a:prstGeom>
          </p:spPr>
        </p:pic>
        <p:pic>
          <p:nvPicPr>
            <p:cNvPr id="11" name="Picture 10" descr="Screen shot 2010-06-11 at 12.23.31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28600" y="76200"/>
              <a:ext cx="2777143" cy="720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p="http://schemas.microsoft.com/office/mac/powerpoint/2008/main">
    <mc:Choice Requires="mp">
      <mp:transition>
        <mp:cube dir="u"/>
      </mp:transition>
    </mc:Choice>
    <mc:Fallback xmlns:mp="http://schemas.microsoft.com/office/mac/powerpoint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<p:transition>
        <p:cover dir="u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rth">
  <a:themeElements>
    <a:clrScheme name="Eart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Earth">
      <a:majorFont>
        <a:latin typeface="Tahom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Eart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rt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rth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</TotalTime>
  <Words>699</Words>
  <Application>Microsoft Macintosh PowerPoint</Application>
  <PresentationFormat>On-screen Show (4:3)</PresentationFormat>
  <Paragraphs>117</Paragraphs>
  <Slides>10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Earth</vt:lpstr>
      <vt:lpstr>Cambridge Site Report HEP SYSMAN,  RAL 10-11th June 2010</vt:lpstr>
      <vt:lpstr>Man Power:</vt:lpstr>
      <vt:lpstr>Group System:</vt:lpstr>
      <vt:lpstr>Group System:</vt:lpstr>
      <vt:lpstr>Grid Status [hardware]:</vt:lpstr>
      <vt:lpstr>Grid Status [middleware]:</vt:lpstr>
      <vt:lpstr>Grid System:</vt:lpstr>
      <vt:lpstr>Grid System [issues]:</vt:lpstr>
      <vt:lpstr>Grid System [plans]:</vt:lpstr>
      <vt:lpstr>Questions??</vt:lpstr>
    </vt:vector>
  </TitlesOfParts>
  <Manager/>
  <Company>University of Cambridge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Cambridge Site Report</dc:title>
  <dc:subject/>
  <dc:creator>Santanu Das</dc:creator>
  <cp:keywords/>
  <dc:description/>
  <cp:lastModifiedBy>Santanu Das</cp:lastModifiedBy>
  <cp:revision>250</cp:revision>
  <dcterms:created xsi:type="dcterms:W3CDTF">2010-06-11T12:31:11Z</dcterms:created>
  <dcterms:modified xsi:type="dcterms:W3CDTF">2010-06-11T12:31:31Z</dcterms:modified>
  <cp:category/>
</cp:coreProperties>
</file>