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84" r:id="rId2"/>
  </p:sldMasterIdLst>
  <p:notesMasterIdLst>
    <p:notesMasterId r:id="rId46"/>
  </p:notesMasterIdLst>
  <p:sldIdLst>
    <p:sldId id="256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89" r:id="rId11"/>
    <p:sldId id="290" r:id="rId12"/>
    <p:sldId id="291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92" r:id="rId25"/>
    <p:sldId id="279" r:id="rId26"/>
    <p:sldId id="293" r:id="rId27"/>
    <p:sldId id="294" r:id="rId28"/>
    <p:sldId id="295" r:id="rId29"/>
    <p:sldId id="296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97" r:id="rId40"/>
    <p:sldId id="299" r:id="rId41"/>
    <p:sldId id="304" r:id="rId42"/>
    <p:sldId id="300" r:id="rId43"/>
    <p:sldId id="301" r:id="rId44"/>
    <p:sldId id="302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8" d="100"/>
          <a:sy n="78" d="100"/>
        </p:scale>
        <p:origin x="-9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8FD307B-15AB-461B-AE8E-EEFD792D4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AE33A-B741-40E2-A051-E8291F36FD84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FD307B-15AB-461B-AE8E-EEFD792D475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latin typeface="Corisande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latin typeface="Corisande" pitchFamily="2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7/03/2010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jj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2A911-3C74-4137-91EA-329B26788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7/03/2010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jj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8DB81-008F-4B20-B0BE-42D88DD92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0480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7/03/2010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smtClean="0"/>
              <a:t>jj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27F4668-044C-44B6-83AC-F340D4767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19" descr="STFC_top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isande" pitchFamily="2" charset="0"/>
          <a:ea typeface="ヒラギノ角ゴ Pro W3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isande" pitchFamily="2" charset="0"/>
          <a:ea typeface="ヒラギノ角ゴ Pro W3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isande" pitchFamily="2" charset="0"/>
          <a:ea typeface="ヒラギノ角ゴ Pro W3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isande" pitchFamily="2" charset="0"/>
          <a:ea typeface="ヒラギノ角ゴ Pro W3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33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2" name="Picture 7" descr="STFC_PowerPoint_STFC_bottomright.png"/>
          <p:cNvPicPr>
            <a:picLocks noChangeAspect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97038" y="5321300"/>
            <a:ext cx="7446962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isande" pitchFamily="2" charset="0"/>
          <a:ea typeface="ヒラギノ角ゴ Pro W3" pitchFamily="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isande" pitchFamily="2" charset="0"/>
          <a:ea typeface="ヒラギノ角ゴ Pro W3" pitchFamily="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isande" pitchFamily="2" charset="0"/>
          <a:ea typeface="ヒラギノ角ゴ Pro W3" pitchFamily="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risande" pitchFamily="2" charset="0"/>
          <a:ea typeface="ヒラギノ角ゴ Pro W3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tk.dflabs.com/" TargetMode="External"/><Relationship Id="rId2" Type="http://schemas.openxmlformats.org/officeDocument/2006/relationships/hyperlink" Target="http://www.sleuthkit.org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porcupine.org/forensics/tct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mav.net/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dms.cern.ch/document/867454" TargetMode="External"/><Relationship Id="rId2" Type="http://schemas.openxmlformats.org/officeDocument/2006/relationships/hyperlink" Target="mailto:PROJECT-EGEE-SECURITY-CSIRTS@in2p3.fr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src.nist.gov/publications/nistpubs/800-61-rev1/SP800-61rev1.pdf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rcupine.org/forensics/tct.html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dcfldd.sourceforge.net/" TargetMode="External"/><Relationship Id="rId2" Type="http://schemas.openxmlformats.org/officeDocument/2006/relationships/hyperlink" Target="http://dc3dd.sourceforge.net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gnu.org/software/ddrescue/ddrescue.html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nx4n6.be/" TargetMode="External"/><Relationship Id="rId2" Type="http://schemas.openxmlformats.org/officeDocument/2006/relationships/hyperlink" Target="http://e-fense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remote-exploit.org/backtrack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puter-forensics2.sans.org/community/siftkit/" TargetMode="External"/><Relationship Id="rId2" Type="http://schemas.openxmlformats.org/officeDocument/2006/relationships/hyperlink" Target="http://www.cert.org/forensics/tools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Security Incident Investigation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Mingchao Ma</a:t>
            </a:r>
          </a:p>
          <a:p>
            <a:r>
              <a:rPr lang="en-GB" dirty="0" smtClean="0"/>
              <a:t>STFC – RAL, UK</a:t>
            </a:r>
          </a:p>
          <a:p>
            <a:endParaRPr lang="en-GB" dirty="0" smtClean="0"/>
          </a:p>
          <a:p>
            <a:r>
              <a:rPr lang="en-GB" sz="2000" dirty="0" smtClean="0"/>
              <a:t>HEPSYSMAN Workshop</a:t>
            </a:r>
          </a:p>
          <a:p>
            <a:r>
              <a:rPr lang="en-GB" sz="2000" dirty="0" smtClean="0"/>
              <a:t>10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June </a:t>
            </a:r>
            <a:r>
              <a:rPr lang="en-GB" sz="2000" dirty="0" smtClean="0"/>
              <a:t>2010</a:t>
            </a:r>
            <a:endParaRPr lang="en-US" sz="2000" dirty="0" smtClean="0"/>
          </a:p>
          <a:p>
            <a:pPr eaLnBrk="1" hangingPunct="1"/>
            <a:endParaRPr lang="en-GB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Toolkit - Forensic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371992"/>
          </a:xfrm>
        </p:spPr>
        <p:txBody>
          <a:bodyPr/>
          <a:lstStyle/>
          <a:p>
            <a:r>
              <a:rPr lang="en-GB" dirty="0" smtClean="0"/>
              <a:t>TSK + Autopsy (GUI-frontend)</a:t>
            </a:r>
          </a:p>
          <a:p>
            <a:pPr lvl="1"/>
            <a:r>
              <a:rPr lang="en-GB" dirty="0" smtClean="0"/>
              <a:t>The Sleuth Kit and Autopsy browser</a:t>
            </a:r>
          </a:p>
          <a:p>
            <a:pPr lvl="1"/>
            <a:r>
              <a:rPr lang="en-US" dirty="0" smtClean="0">
                <a:hlinkClick r:id="rId2"/>
              </a:rPr>
              <a:t>http://www.sleuthkit.org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GB" dirty="0" smtClean="0"/>
              <a:t>Alternative – PSK (GUI-frontend)</a:t>
            </a:r>
          </a:p>
          <a:p>
            <a:pPr lvl="2"/>
            <a:r>
              <a:rPr lang="en-US" dirty="0" smtClean="0">
                <a:hlinkClick r:id="rId3"/>
              </a:rPr>
              <a:t>http://ptk.dflabs.com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Coroner's Toolkit (TCT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www.porcupine.org/forensics/tct.html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Toolkit – Network forensic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729182"/>
          </a:xfrm>
        </p:spPr>
        <p:txBody>
          <a:bodyPr>
            <a:normAutofit/>
          </a:bodyPr>
          <a:lstStyle/>
          <a:p>
            <a:r>
              <a:rPr lang="en-GB" dirty="0" err="1" smtClean="0"/>
              <a:t>Wireshark</a:t>
            </a:r>
            <a:r>
              <a:rPr lang="en-GB" dirty="0" smtClean="0"/>
              <a:t>/</a:t>
            </a:r>
            <a:r>
              <a:rPr lang="en-GB" dirty="0" err="1" smtClean="0"/>
              <a:t>tshark</a:t>
            </a:r>
            <a:endParaRPr lang="en-GB" dirty="0" smtClean="0"/>
          </a:p>
          <a:p>
            <a:r>
              <a:rPr lang="en-GB" dirty="0" err="1" smtClean="0"/>
              <a:t>Tcpdump</a:t>
            </a:r>
            <a:endParaRPr lang="en-GB" dirty="0" smtClean="0"/>
          </a:p>
          <a:p>
            <a:r>
              <a:rPr lang="en-GB" dirty="0" err="1" smtClean="0"/>
              <a:t>Nmap</a:t>
            </a:r>
            <a:endParaRPr lang="en-GB" dirty="0" smtClean="0"/>
          </a:p>
          <a:p>
            <a:r>
              <a:rPr lang="en-GB" dirty="0" smtClean="0"/>
              <a:t>Snort</a:t>
            </a:r>
          </a:p>
          <a:p>
            <a:r>
              <a:rPr lang="en-GB" dirty="0" smtClean="0"/>
              <a:t>P0f (OS passive fingerprinting)</a:t>
            </a:r>
          </a:p>
          <a:p>
            <a:r>
              <a:rPr lang="en-GB" dirty="0" smtClean="0"/>
              <a:t>Antivirus software</a:t>
            </a:r>
          </a:p>
          <a:p>
            <a:pPr lvl="1"/>
            <a:r>
              <a:rPr lang="en-US" dirty="0" smtClean="0">
                <a:hlinkClick r:id="rId2"/>
              </a:rPr>
              <a:t>http://www.clamav.net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GB" dirty="0" smtClean="0"/>
              <a:t>AVG and </a:t>
            </a:r>
            <a:r>
              <a:rPr lang="en-GB" dirty="0" err="1" smtClean="0"/>
              <a:t>avast</a:t>
            </a:r>
            <a:r>
              <a:rPr lang="en-GB" dirty="0" smtClean="0"/>
              <a:t>! for Linux, free!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Toolkit – </a:t>
            </a:r>
            <a:r>
              <a:rPr lang="en-GB" dirty="0" smtClean="0"/>
              <a:t>Build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472518" cy="535785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</a:t>
            </a:r>
            <a:r>
              <a:rPr lang="en-GB" dirty="0" smtClean="0"/>
              <a:t>rusted binaries - </a:t>
            </a:r>
            <a:r>
              <a:rPr lang="en-GB" b="1" dirty="0" smtClean="0"/>
              <a:t>statically compiled </a:t>
            </a:r>
            <a:r>
              <a:rPr lang="en-GB" dirty="0" smtClean="0"/>
              <a:t>binaries run from CD or USB</a:t>
            </a:r>
          </a:p>
          <a:p>
            <a:pPr lvl="1"/>
            <a:r>
              <a:rPr lang="en-GB" dirty="0" err="1"/>
              <a:t>l</a:t>
            </a:r>
            <a:r>
              <a:rPr lang="en-GB" dirty="0" err="1" smtClean="0"/>
              <a:t>s</a:t>
            </a:r>
            <a:r>
              <a:rPr lang="en-GB" dirty="0" smtClean="0"/>
              <a:t>, </a:t>
            </a:r>
            <a:r>
              <a:rPr lang="en-GB" dirty="0" err="1" smtClean="0"/>
              <a:t>lsof</a:t>
            </a:r>
            <a:r>
              <a:rPr lang="en-GB" dirty="0" smtClean="0"/>
              <a:t>, </a:t>
            </a:r>
            <a:r>
              <a:rPr lang="en-GB" dirty="0" err="1" smtClean="0"/>
              <a:t>ps</a:t>
            </a:r>
            <a:r>
              <a:rPr lang="en-GB" dirty="0" smtClean="0"/>
              <a:t>, </a:t>
            </a:r>
            <a:r>
              <a:rPr lang="en-GB" dirty="0" err="1" smtClean="0"/>
              <a:t>netstat</a:t>
            </a:r>
            <a:r>
              <a:rPr lang="en-GB" dirty="0" smtClean="0"/>
              <a:t>, w, </a:t>
            </a:r>
            <a:r>
              <a:rPr lang="en-GB" dirty="0" err="1" smtClean="0"/>
              <a:t>grep</a:t>
            </a:r>
            <a:r>
              <a:rPr lang="en-GB" dirty="0" smtClean="0"/>
              <a:t>, </a:t>
            </a:r>
            <a:r>
              <a:rPr lang="en-GB" dirty="0" err="1" smtClean="0"/>
              <a:t>uname</a:t>
            </a:r>
            <a:r>
              <a:rPr lang="en-GB" dirty="0" smtClean="0"/>
              <a:t>, date, find, file, </a:t>
            </a:r>
            <a:r>
              <a:rPr lang="en-GB" dirty="0" err="1" smtClean="0"/>
              <a:t>ifconfig</a:t>
            </a:r>
            <a:r>
              <a:rPr lang="en-GB" dirty="0" smtClean="0"/>
              <a:t>, </a:t>
            </a:r>
            <a:r>
              <a:rPr lang="en-GB" dirty="0" err="1" smtClean="0"/>
              <a:t>arp</a:t>
            </a:r>
            <a:r>
              <a:rPr lang="en-GB" dirty="0" smtClean="0"/>
              <a:t> … … </a:t>
            </a:r>
            <a:endParaRPr lang="en-GB" dirty="0"/>
          </a:p>
          <a:p>
            <a:r>
              <a:rPr lang="en-GB" dirty="0" smtClean="0"/>
              <a:t>Test before use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ifferent Linux distributions and kernels</a:t>
            </a:r>
          </a:p>
          <a:p>
            <a:pPr lvl="1"/>
            <a:r>
              <a:rPr lang="en-GB" dirty="0" smtClean="0"/>
              <a:t> both 32 bit and 64 bit platform</a:t>
            </a:r>
          </a:p>
          <a:p>
            <a:r>
              <a:rPr lang="en-GB" dirty="0" smtClean="0"/>
              <a:t>Will not modify A-time of system binaries;</a:t>
            </a:r>
          </a:p>
          <a:p>
            <a:r>
              <a:rPr lang="en-GB" dirty="0" smtClean="0"/>
              <a:t>Be aware of limitation – can be cheated as well</a:t>
            </a:r>
          </a:p>
          <a:p>
            <a:pPr lvl="1"/>
            <a:r>
              <a:rPr lang="en-GB" dirty="0" smtClean="0"/>
              <a:t>Kernel mode </a:t>
            </a:r>
            <a:r>
              <a:rPr lang="en-GB" dirty="0" err="1" smtClean="0"/>
              <a:t>rootkit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Incident Handling Lifecycle</a:t>
            </a:r>
            <a:endParaRPr lang="en-US" dirty="0"/>
          </a:p>
        </p:txBody>
      </p:sp>
      <p:sp>
        <p:nvSpPr>
          <p:cNvPr id="5" name="Chevron 4"/>
          <p:cNvSpPr/>
          <p:nvPr/>
        </p:nvSpPr>
        <p:spPr bwMode="auto">
          <a:xfrm>
            <a:off x="642910" y="1928802"/>
            <a:ext cx="2286016" cy="463846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>
                <a:solidFill>
                  <a:schemeClr val="bg1"/>
                </a:solidFill>
              </a:rPr>
              <a:t>Preparation</a:t>
            </a:r>
            <a:r>
              <a:rPr lang="en-GB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hevron 6"/>
          <p:cNvSpPr/>
          <p:nvPr/>
        </p:nvSpPr>
        <p:spPr bwMode="auto">
          <a:xfrm>
            <a:off x="2000232" y="2571744"/>
            <a:ext cx="2428892" cy="402291"/>
          </a:xfrm>
          <a:prstGeom prst="chevron">
            <a:avLst/>
          </a:prstGeom>
          <a:solidFill>
            <a:schemeClr val="bg1">
              <a:lumMod val="75000"/>
              <a:alpha val="60000"/>
            </a:schemeClr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 smtClean="0"/>
              <a:t>Identification</a:t>
            </a:r>
            <a:endParaRPr lang="en-US" sz="2000" dirty="0"/>
          </a:p>
        </p:txBody>
      </p:sp>
      <p:sp>
        <p:nvSpPr>
          <p:cNvPr id="25" name="Chevron 24"/>
          <p:cNvSpPr/>
          <p:nvPr/>
        </p:nvSpPr>
        <p:spPr bwMode="auto">
          <a:xfrm>
            <a:off x="3428992" y="3214686"/>
            <a:ext cx="2786082" cy="402291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Containment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6" name="Chevron 25"/>
          <p:cNvSpPr/>
          <p:nvPr/>
        </p:nvSpPr>
        <p:spPr bwMode="auto">
          <a:xfrm>
            <a:off x="4643438" y="3929066"/>
            <a:ext cx="2571768" cy="402291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 smtClean="0">
                <a:solidFill>
                  <a:schemeClr val="bg1"/>
                </a:solidFill>
              </a:rPr>
              <a:t>Eradication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0" name="Chevron 19"/>
          <p:cNvSpPr/>
          <p:nvPr/>
        </p:nvSpPr>
        <p:spPr bwMode="auto">
          <a:xfrm>
            <a:off x="5929322" y="4500570"/>
            <a:ext cx="1859513" cy="463846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>
                <a:solidFill>
                  <a:schemeClr val="bg1"/>
                </a:solidFill>
              </a:rPr>
              <a:t>Recovery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Chevron 20"/>
          <p:cNvSpPr/>
          <p:nvPr/>
        </p:nvSpPr>
        <p:spPr bwMode="auto">
          <a:xfrm>
            <a:off x="6786578" y="5214950"/>
            <a:ext cx="2357422" cy="402291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>
                <a:solidFill>
                  <a:schemeClr val="bg1"/>
                </a:solidFill>
              </a:rPr>
              <a:t>Lesson-learned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2 -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Detect deviation from normal status</a:t>
            </a:r>
          </a:p>
          <a:p>
            <a:pPr lvl="1"/>
            <a:r>
              <a:rPr lang="en-GB" b="1" dirty="0" smtClean="0"/>
              <a:t>Alerted by someone else</a:t>
            </a:r>
            <a:r>
              <a:rPr lang="en-GB" dirty="0" smtClean="0"/>
              <a:t>;</a:t>
            </a:r>
          </a:p>
          <a:p>
            <a:pPr lvl="1"/>
            <a:r>
              <a:rPr lang="en-GB" dirty="0" smtClean="0"/>
              <a:t>Host &amp; network IDS alerts; </a:t>
            </a:r>
          </a:p>
          <a:p>
            <a:pPr lvl="1"/>
            <a:r>
              <a:rPr lang="en-GB" dirty="0" smtClean="0"/>
              <a:t>antivirus/antispyware alerts;</a:t>
            </a:r>
          </a:p>
          <a:p>
            <a:pPr lvl="1"/>
            <a:r>
              <a:rPr lang="en-GB" dirty="0" err="1" smtClean="0"/>
              <a:t>Rootkit</a:t>
            </a:r>
            <a:r>
              <a:rPr lang="en-GB" dirty="0" smtClean="0"/>
              <a:t> detection tools; </a:t>
            </a:r>
          </a:p>
          <a:p>
            <a:pPr lvl="1"/>
            <a:r>
              <a:rPr lang="en-GB" dirty="0" smtClean="0"/>
              <a:t>file integrity check; </a:t>
            </a:r>
          </a:p>
          <a:p>
            <a:pPr lvl="1"/>
            <a:r>
              <a:rPr lang="en-GB" dirty="0" smtClean="0"/>
              <a:t>System logs;</a:t>
            </a:r>
          </a:p>
          <a:p>
            <a:pPr lvl="1"/>
            <a:r>
              <a:rPr lang="en-GB" dirty="0" smtClean="0"/>
              <a:t>firewall logs;</a:t>
            </a:r>
          </a:p>
          <a:p>
            <a:pPr lvl="1"/>
            <a:r>
              <a:rPr lang="en-GB" dirty="0" smtClean="0"/>
              <a:t>A trusted central logging facility is essential;</a:t>
            </a:r>
          </a:p>
          <a:p>
            <a:pPr lvl="1"/>
            <a:r>
              <a:rPr lang="en-GB" dirty="0" smtClean="0"/>
              <a:t>Correlate all information available to minimise </a:t>
            </a:r>
            <a:r>
              <a:rPr lang="en-GB" b="1" dirty="0" smtClean="0"/>
              <a:t>false alarm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28736"/>
            <a:ext cx="8029604" cy="4071966"/>
          </a:xfrm>
        </p:spPr>
        <p:txBody>
          <a:bodyPr/>
          <a:lstStyle/>
          <a:p>
            <a:r>
              <a:rPr lang="en-GB" sz="2800" dirty="0" smtClean="0">
                <a:solidFill>
                  <a:srgbClr val="FF0000"/>
                </a:solidFill>
              </a:rPr>
              <a:t>Declare</a:t>
            </a:r>
            <a:r>
              <a:rPr lang="en-GB" sz="2800" dirty="0" smtClean="0"/>
              <a:t> an incident once confirmed</a:t>
            </a:r>
          </a:p>
          <a:p>
            <a:pPr lvl="1"/>
            <a:r>
              <a:rPr lang="en-GB" sz="2400" dirty="0" smtClean="0"/>
              <a:t>Make sure that senior management is informed</a:t>
            </a:r>
          </a:p>
          <a:p>
            <a:pPr lvl="1"/>
            <a:r>
              <a:rPr lang="en-GB" sz="2400" dirty="0" smtClean="0"/>
              <a:t>Notification – who should be notified?</a:t>
            </a:r>
          </a:p>
          <a:p>
            <a:pPr lvl="1"/>
            <a:r>
              <a:rPr lang="en-GB" sz="2400" dirty="0" smtClean="0"/>
              <a:t>EGEE CSIRTs: </a:t>
            </a:r>
            <a:r>
              <a:rPr lang="en-GB" sz="2400" dirty="0" smtClean="0">
                <a:hlinkClick r:id="rId2"/>
              </a:rPr>
              <a:t>PROJECT-EGEE-SECURITY-CSIRTS@in2p3.fr</a:t>
            </a:r>
            <a:r>
              <a:rPr lang="en-GB" sz="2400" dirty="0" smtClean="0"/>
              <a:t> </a:t>
            </a:r>
          </a:p>
          <a:p>
            <a:r>
              <a:rPr lang="en-GB" sz="2800" dirty="0" smtClean="0"/>
              <a:t>Following incident handling </a:t>
            </a:r>
            <a:r>
              <a:rPr lang="en-GB" sz="2800" b="1" dirty="0" smtClean="0"/>
              <a:t>procedures</a:t>
            </a:r>
          </a:p>
          <a:p>
            <a:pPr lvl="1"/>
            <a:r>
              <a:rPr lang="en-GB" sz="2400" dirty="0" smtClean="0"/>
              <a:t>EGEE incident response procedure</a:t>
            </a:r>
          </a:p>
          <a:p>
            <a:pPr lvl="1"/>
            <a:r>
              <a:rPr lang="en-GB" sz="2400" dirty="0" smtClean="0"/>
              <a:t> </a:t>
            </a:r>
            <a:r>
              <a:rPr lang="en-GB" sz="2400" dirty="0" smtClean="0">
                <a:hlinkClick r:id="rId3"/>
              </a:rPr>
              <a:t>https://edms.cern.ch/document/867454</a:t>
            </a: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Incident Handling Lifecycle</a:t>
            </a:r>
            <a:endParaRPr lang="en-US" dirty="0"/>
          </a:p>
        </p:txBody>
      </p:sp>
      <p:sp>
        <p:nvSpPr>
          <p:cNvPr id="5" name="Chevron 4"/>
          <p:cNvSpPr/>
          <p:nvPr/>
        </p:nvSpPr>
        <p:spPr bwMode="auto">
          <a:xfrm>
            <a:off x="428596" y="1928802"/>
            <a:ext cx="2143140" cy="463846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>
                <a:solidFill>
                  <a:schemeClr val="bg1"/>
                </a:solidFill>
              </a:rPr>
              <a:t>Preparation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hevron 6"/>
          <p:cNvSpPr/>
          <p:nvPr/>
        </p:nvSpPr>
        <p:spPr bwMode="auto">
          <a:xfrm>
            <a:off x="3143240" y="3214686"/>
            <a:ext cx="2500330" cy="463846"/>
          </a:xfrm>
          <a:prstGeom prst="chevron">
            <a:avLst/>
          </a:prstGeom>
          <a:solidFill>
            <a:schemeClr val="bg1">
              <a:lumMod val="75000"/>
              <a:alpha val="60000"/>
            </a:schemeClr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dirty="0"/>
              <a:t>Containment </a:t>
            </a:r>
            <a:endParaRPr lang="en-US" dirty="0"/>
          </a:p>
        </p:txBody>
      </p:sp>
      <p:sp>
        <p:nvSpPr>
          <p:cNvPr id="24" name="Chevron 23"/>
          <p:cNvSpPr/>
          <p:nvPr/>
        </p:nvSpPr>
        <p:spPr bwMode="auto">
          <a:xfrm>
            <a:off x="1857356" y="2571744"/>
            <a:ext cx="2143140" cy="402291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>
                <a:solidFill>
                  <a:schemeClr val="bg1"/>
                </a:solidFill>
              </a:rPr>
              <a:t>Identification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6" name="Chevron 25"/>
          <p:cNvSpPr/>
          <p:nvPr/>
        </p:nvSpPr>
        <p:spPr bwMode="auto">
          <a:xfrm>
            <a:off x="4572000" y="4000504"/>
            <a:ext cx="2071702" cy="463846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>
                <a:solidFill>
                  <a:schemeClr val="bg1"/>
                </a:solidFill>
              </a:rPr>
              <a:t>Eradication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Chevron 19"/>
          <p:cNvSpPr/>
          <p:nvPr/>
        </p:nvSpPr>
        <p:spPr bwMode="auto">
          <a:xfrm>
            <a:off x="5572132" y="4714884"/>
            <a:ext cx="2000264" cy="402291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>
                <a:solidFill>
                  <a:schemeClr val="bg1"/>
                </a:solidFill>
              </a:rPr>
              <a:t>Recovery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Chevron 20"/>
          <p:cNvSpPr/>
          <p:nvPr/>
        </p:nvSpPr>
        <p:spPr bwMode="auto">
          <a:xfrm>
            <a:off x="6500826" y="5500702"/>
            <a:ext cx="2428892" cy="402291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>
                <a:solidFill>
                  <a:schemeClr val="bg1"/>
                </a:solidFill>
              </a:rPr>
              <a:t>Lesson-learned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2" name="Chevron 21"/>
          <p:cNvSpPr/>
          <p:nvPr/>
        </p:nvSpPr>
        <p:spPr bwMode="auto">
          <a:xfrm>
            <a:off x="3214678" y="2143116"/>
            <a:ext cx="4000528" cy="402291"/>
          </a:xfrm>
          <a:prstGeom prst="chevron">
            <a:avLst/>
          </a:prstGeom>
          <a:solidFill>
            <a:srgbClr val="FF0000">
              <a:alpha val="69000"/>
            </a:srgbClr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FontTx/>
              <a:buNone/>
              <a:defRPr/>
            </a:pPr>
            <a:r>
              <a:rPr lang="en-GB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Forensic Analysis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4000504"/>
            <a:ext cx="392909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Forensic Analysis</a:t>
            </a:r>
          </a:p>
          <a:p>
            <a:r>
              <a:rPr lang="en-GB" sz="2000" dirty="0" smtClean="0"/>
              <a:t>- </a:t>
            </a:r>
            <a:r>
              <a:rPr lang="en-GB" sz="1800" dirty="0" smtClean="0"/>
              <a:t>Evidence acquisition</a:t>
            </a:r>
          </a:p>
          <a:p>
            <a:r>
              <a:rPr lang="en-GB" sz="1800" dirty="0" smtClean="0"/>
              <a:t>- Log and Timeline analysis</a:t>
            </a:r>
          </a:p>
          <a:p>
            <a:pPr>
              <a:buFontTx/>
              <a:buChar char="-"/>
            </a:pPr>
            <a:r>
              <a:rPr lang="en-GB" sz="1800" dirty="0" smtClean="0"/>
              <a:t> Media (e.g. file system) analysis</a:t>
            </a:r>
          </a:p>
          <a:p>
            <a:pPr>
              <a:buFontTx/>
              <a:buChar char="-"/>
            </a:pPr>
            <a:r>
              <a:rPr lang="en-GB" sz="1800" dirty="0" smtClean="0"/>
              <a:t> String search</a:t>
            </a:r>
          </a:p>
          <a:p>
            <a:pPr>
              <a:buFontTx/>
              <a:buChar char="-"/>
            </a:pPr>
            <a:r>
              <a:rPr lang="en-GB" sz="1800" dirty="0" smtClean="0"/>
              <a:t> Data recovery</a:t>
            </a:r>
          </a:p>
          <a:p>
            <a:pPr>
              <a:buFontTx/>
              <a:buChar char="-"/>
            </a:pPr>
            <a:r>
              <a:rPr lang="en-GB" sz="1800" dirty="0" smtClean="0"/>
              <a:t> </a:t>
            </a:r>
            <a:r>
              <a:rPr lang="en-GB" sz="1800" dirty="0" err="1" smtClean="0"/>
              <a:t>Artifact</a:t>
            </a:r>
            <a:r>
              <a:rPr lang="en-GB" sz="1800" dirty="0" smtClean="0"/>
              <a:t> (malware) analysis</a:t>
            </a:r>
          </a:p>
          <a:p>
            <a:pPr>
              <a:buFontTx/>
              <a:buChar char="-"/>
            </a:pPr>
            <a:r>
              <a:rPr lang="en-GB" sz="1800" dirty="0" smtClean="0"/>
              <a:t> Reporting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Step 3 – Containment &amp; Forensic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928802"/>
            <a:ext cx="7772400" cy="4286280"/>
          </a:xfrm>
        </p:spPr>
        <p:txBody>
          <a:bodyPr>
            <a:normAutofit/>
          </a:bodyPr>
          <a:lstStyle/>
          <a:p>
            <a:r>
              <a:rPr lang="en-GB" dirty="0" smtClean="0"/>
              <a:t>Prevent attackers from further damaging </a:t>
            </a:r>
            <a:r>
              <a:rPr lang="en-GB" dirty="0" smtClean="0"/>
              <a:t>systems</a:t>
            </a:r>
          </a:p>
          <a:p>
            <a:r>
              <a:rPr lang="en-GB" dirty="0" smtClean="0"/>
              <a:t>Questions to be answered!</a:t>
            </a:r>
            <a:endParaRPr lang="en-GB" dirty="0" smtClean="0"/>
          </a:p>
          <a:p>
            <a:pPr lvl="1"/>
            <a:r>
              <a:rPr lang="en-GB" dirty="0" smtClean="0"/>
              <a:t>Online or Offline?</a:t>
            </a:r>
          </a:p>
          <a:p>
            <a:pPr lvl="2"/>
            <a:r>
              <a:rPr lang="en-GB" dirty="0" smtClean="0"/>
              <a:t>Pull the network cable?</a:t>
            </a:r>
          </a:p>
          <a:p>
            <a:pPr lvl="1"/>
            <a:r>
              <a:rPr lang="en-GB" dirty="0" smtClean="0"/>
              <a:t>Live or Dead system?</a:t>
            </a:r>
          </a:p>
          <a:p>
            <a:pPr lvl="2"/>
            <a:r>
              <a:rPr lang="en-GB" dirty="0" smtClean="0"/>
              <a:t>Pull the plug?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Forensic </a:t>
            </a:r>
            <a:r>
              <a:rPr lang="en-GB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58630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Start up forensic analysis process once incident has been identified</a:t>
            </a:r>
          </a:p>
          <a:p>
            <a:pPr lvl="1"/>
            <a:r>
              <a:rPr lang="en-GB" dirty="0" smtClean="0"/>
              <a:t>Aim to obtain forensic sound evidences</a:t>
            </a:r>
          </a:p>
          <a:p>
            <a:pPr lvl="1"/>
            <a:r>
              <a:rPr lang="en-GB" dirty="0" smtClean="0"/>
              <a:t>Live system information</a:t>
            </a:r>
          </a:p>
          <a:p>
            <a:pPr lvl="2"/>
            <a:r>
              <a:rPr lang="en-GB" dirty="0" smtClean="0"/>
              <a:t>Will lose once powered off</a:t>
            </a:r>
          </a:p>
          <a:p>
            <a:pPr lvl="1"/>
            <a:r>
              <a:rPr lang="en-GB" dirty="0" smtClean="0"/>
              <a:t>Bit </a:t>
            </a:r>
            <a:r>
              <a:rPr lang="en-GB" dirty="0" smtClean="0"/>
              <a:t>by bit disk image</a:t>
            </a:r>
          </a:p>
          <a:p>
            <a:pPr lvl="1"/>
            <a:r>
              <a:rPr lang="en-GB" dirty="0" smtClean="0"/>
              <a:t>Logs </a:t>
            </a:r>
            <a:r>
              <a:rPr lang="en-GB" dirty="0" smtClean="0"/>
              <a:t>analysis</a:t>
            </a:r>
          </a:p>
          <a:p>
            <a:pPr lvl="1"/>
            <a:r>
              <a:rPr lang="en-GB" dirty="0" smtClean="0"/>
              <a:t>Timeline analysis</a:t>
            </a:r>
          </a:p>
          <a:p>
            <a:pPr lvl="1"/>
            <a:r>
              <a:rPr lang="en-GB" dirty="0" smtClean="0"/>
              <a:t>Data/file recovery</a:t>
            </a:r>
            <a:endParaRPr lang="en-US" dirty="0" smtClean="0"/>
          </a:p>
          <a:p>
            <a:r>
              <a:rPr lang="en-GB" dirty="0" smtClean="0"/>
              <a:t>Collect volatile data FIRST, if possible!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collect evidences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51486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Volatile data collection</a:t>
            </a:r>
          </a:p>
          <a:p>
            <a:r>
              <a:rPr lang="en-GB" dirty="0" smtClean="0"/>
              <a:t>Hard disk image</a:t>
            </a:r>
          </a:p>
          <a:p>
            <a:r>
              <a:rPr lang="en-GB" dirty="0" smtClean="0"/>
              <a:t>Where to store evidences?</a:t>
            </a:r>
          </a:p>
          <a:p>
            <a:pPr lvl="1"/>
            <a:r>
              <a:rPr lang="en-GB" dirty="0" smtClean="0"/>
              <a:t>Attach a USB device</a:t>
            </a:r>
          </a:p>
          <a:p>
            <a:pPr lvl="1"/>
            <a:r>
              <a:rPr lang="en-GB" dirty="0" smtClean="0"/>
              <a:t>Transfer data over network with </a:t>
            </a:r>
            <a:r>
              <a:rPr lang="en-GB" i="1" dirty="0" err="1" smtClean="0"/>
              <a:t>netcat</a:t>
            </a:r>
            <a:endParaRPr lang="en-GB" i="1" dirty="0" smtClean="0"/>
          </a:p>
          <a:p>
            <a:pPr lvl="1">
              <a:buNone/>
            </a:pPr>
            <a:r>
              <a:rPr lang="en-GB" dirty="0" smtClean="0"/>
              <a:t>Evidence workstation (192.168.0.100):</a:t>
            </a:r>
          </a:p>
          <a:p>
            <a:pPr lvl="1">
              <a:buNone/>
            </a:pPr>
            <a:r>
              <a:rPr lang="en-GB" i="1" dirty="0" smtClean="0"/>
              <a:t># ./</a:t>
            </a:r>
            <a:r>
              <a:rPr lang="en-GB" i="1" dirty="0" err="1" smtClean="0"/>
              <a:t>nc</a:t>
            </a:r>
            <a:r>
              <a:rPr lang="en-GB" i="1" dirty="0" smtClean="0"/>
              <a:t> –l –p 2222 &gt; evidence.txt</a:t>
            </a:r>
          </a:p>
          <a:p>
            <a:pPr lvl="1">
              <a:buNone/>
            </a:pPr>
            <a:r>
              <a:rPr lang="en-GB" dirty="0" smtClean="0"/>
              <a:t>Compromised host:</a:t>
            </a:r>
          </a:p>
          <a:p>
            <a:pPr lvl="1">
              <a:buNone/>
            </a:pPr>
            <a:r>
              <a:rPr lang="en-GB" i="1" dirty="0" smtClean="0"/>
              <a:t>#./ </a:t>
            </a:r>
            <a:r>
              <a:rPr lang="en-GB" i="1" dirty="0" err="1" smtClean="0"/>
              <a:t>lsof</a:t>
            </a:r>
            <a:r>
              <a:rPr lang="en-GB" i="1" dirty="0" smtClean="0"/>
              <a:t>–n |</a:t>
            </a:r>
            <a:r>
              <a:rPr lang="en-GB" i="1" dirty="0" err="1" smtClean="0"/>
              <a:t>nc</a:t>
            </a:r>
            <a:r>
              <a:rPr lang="en-GB" i="1" dirty="0" smtClean="0"/>
              <a:t> 192.168.0.100 2222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3375"/>
            <a:ext cx="7772400" cy="881047"/>
          </a:xfrm>
        </p:spPr>
        <p:txBody>
          <a:bodyPr/>
          <a:lstStyle/>
          <a:p>
            <a:r>
              <a:rPr lang="en-GB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Security incident handling lifecycle</a:t>
            </a:r>
          </a:p>
          <a:p>
            <a:pPr lvl="1"/>
            <a:r>
              <a:rPr lang="en-GB" dirty="0" smtClean="0"/>
              <a:t>Based </a:t>
            </a:r>
            <a:r>
              <a:rPr lang="en-GB" dirty="0" smtClean="0"/>
              <a:t>on </a:t>
            </a:r>
            <a:r>
              <a:rPr lang="en-GB" b="1" dirty="0" smtClean="0"/>
              <a:t>NIST SP800-61rev1 </a:t>
            </a:r>
            <a:r>
              <a:rPr lang="en-GB" dirty="0" smtClean="0"/>
              <a:t>recommendation</a:t>
            </a:r>
          </a:p>
          <a:p>
            <a:pPr lvl="1"/>
            <a:r>
              <a:rPr lang="en-GB" dirty="0" smtClean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csrc.nist.gov/publications/nistpubs/800-61-rev1/SP800-61rev1.pdf</a:t>
            </a:r>
            <a:endParaRPr lang="en-GB" dirty="0" smtClean="0"/>
          </a:p>
          <a:p>
            <a:r>
              <a:rPr lang="en-GB" dirty="0" smtClean="0"/>
              <a:t>Aim </a:t>
            </a:r>
            <a:r>
              <a:rPr lang="en-GB" dirty="0" smtClean="0"/>
              <a:t>at first responder </a:t>
            </a:r>
          </a:p>
          <a:p>
            <a:pPr lvl="1"/>
            <a:r>
              <a:rPr lang="en-GB" dirty="0" smtClean="0"/>
              <a:t>What </a:t>
            </a:r>
            <a:r>
              <a:rPr lang="en-GB" dirty="0" smtClean="0"/>
              <a:t>and how to </a:t>
            </a:r>
            <a:r>
              <a:rPr lang="en-GB" dirty="0" smtClean="0"/>
              <a:t>do?</a:t>
            </a:r>
          </a:p>
          <a:p>
            <a:r>
              <a:rPr lang="en-GB" dirty="0" smtClean="0"/>
              <a:t>Tips and tricks on</a:t>
            </a:r>
            <a:endParaRPr lang="en-GB" b="1" dirty="0" smtClean="0"/>
          </a:p>
          <a:p>
            <a:pPr lvl="1"/>
            <a:r>
              <a:rPr lang="en-GB" b="1" dirty="0" smtClean="0"/>
              <a:t>E</a:t>
            </a:r>
            <a:r>
              <a:rPr lang="en-GB" b="1" dirty="0" smtClean="0"/>
              <a:t>vidence collection</a:t>
            </a:r>
          </a:p>
          <a:p>
            <a:pPr lvl="1"/>
            <a:r>
              <a:rPr lang="en-GB" b="1" dirty="0" smtClean="0"/>
              <a:t>Basic forensic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Volatile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07209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Aim:</a:t>
            </a:r>
          </a:p>
          <a:p>
            <a:pPr lvl="1"/>
            <a:r>
              <a:rPr lang="en-GB" dirty="0" smtClean="0"/>
              <a:t>Collect as much volatile data as possible</a:t>
            </a:r>
          </a:p>
          <a:p>
            <a:pPr lvl="1"/>
            <a:r>
              <a:rPr lang="en-GB" dirty="0" smtClean="0"/>
              <a:t>But </a:t>
            </a:r>
            <a:r>
              <a:rPr lang="en-GB" b="1" dirty="0" smtClean="0"/>
              <a:t>minimise</a:t>
            </a:r>
            <a:r>
              <a:rPr lang="en-GB" dirty="0" smtClean="0"/>
              <a:t> footprint on the target system</a:t>
            </a:r>
          </a:p>
          <a:p>
            <a:r>
              <a:rPr lang="en-GB" dirty="0" smtClean="0"/>
              <a:t>In </a:t>
            </a:r>
            <a:r>
              <a:rPr lang="en-GB" dirty="0" smtClean="0"/>
              <a:t>the order </a:t>
            </a:r>
            <a:r>
              <a:rPr lang="en-GB" dirty="0" smtClean="0"/>
              <a:t>of most volatile to least</a:t>
            </a:r>
          </a:p>
          <a:p>
            <a:pPr lvl="1"/>
            <a:r>
              <a:rPr lang="en-GB" dirty="0" smtClean="0"/>
              <a:t>Memory</a:t>
            </a:r>
          </a:p>
          <a:p>
            <a:pPr lvl="1"/>
            <a:r>
              <a:rPr lang="en-GB" dirty="0" smtClean="0"/>
              <a:t>Network status and connections</a:t>
            </a:r>
          </a:p>
          <a:p>
            <a:pPr lvl="1"/>
            <a:r>
              <a:rPr lang="en-GB" dirty="0" smtClean="0"/>
              <a:t>Running processes</a:t>
            </a:r>
          </a:p>
          <a:p>
            <a:pPr lvl="1"/>
            <a:r>
              <a:rPr lang="en-GB" dirty="0" smtClean="0"/>
              <a:t>Other system information</a:t>
            </a:r>
          </a:p>
          <a:p>
            <a:r>
              <a:rPr lang="en-GB" dirty="0" smtClean="0"/>
              <a:t>Be warned: system status will be </a:t>
            </a:r>
            <a:r>
              <a:rPr lang="en-GB" b="1" dirty="0" smtClean="0"/>
              <a:t>modified</a:t>
            </a:r>
          </a:p>
          <a:p>
            <a:r>
              <a:rPr lang="en-GB" dirty="0" smtClean="0"/>
              <a:t>Document everything you have done</a:t>
            </a:r>
          </a:p>
          <a:p>
            <a:r>
              <a:rPr lang="en-GB" dirty="0" smtClean="0"/>
              <a:t>Be aware of the concept of “chain of custody”</a:t>
            </a:r>
          </a:p>
          <a:p>
            <a:pPr lvl="1"/>
            <a:r>
              <a:rPr lang="en-GB" dirty="0" smtClean="0"/>
              <a:t>Maintain a good record (a paper trail) of what you have done with evidence</a:t>
            </a:r>
          </a:p>
        </p:txBody>
      </p:sp>
      <p:sp>
        <p:nvSpPr>
          <p:cNvPr id="4" name="Down Arrow 3"/>
          <p:cNvSpPr/>
          <p:nvPr/>
        </p:nvSpPr>
        <p:spPr>
          <a:xfrm>
            <a:off x="714348" y="2857496"/>
            <a:ext cx="357190" cy="1071570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44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Volatile </a:t>
            </a:r>
            <a:r>
              <a:rPr lang="en-GB" dirty="0" smtClean="0"/>
              <a:t>D</a:t>
            </a:r>
            <a:r>
              <a:rPr lang="en-GB" dirty="0" smtClean="0"/>
              <a:t>ata Collection?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80062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System RAM</a:t>
            </a:r>
          </a:p>
          <a:p>
            <a:pPr lvl="1"/>
            <a:r>
              <a:rPr lang="en-GB" dirty="0" smtClean="0"/>
              <a:t>Raw memory image with </a:t>
            </a:r>
            <a:r>
              <a:rPr lang="en-GB" i="1" dirty="0" err="1" smtClean="0"/>
              <a:t>memdump</a:t>
            </a:r>
            <a:endParaRPr lang="en-GB" i="1" dirty="0"/>
          </a:p>
          <a:p>
            <a:pPr lvl="1">
              <a:buNone/>
            </a:pPr>
            <a:r>
              <a:rPr lang="en-US" sz="1700" dirty="0" smtClean="0"/>
              <a:t>	Available at </a:t>
            </a:r>
            <a:r>
              <a:rPr lang="en-US" sz="1700" dirty="0" smtClean="0">
                <a:hlinkClick r:id="rId2"/>
              </a:rPr>
              <a:t>http://</a:t>
            </a:r>
            <a:r>
              <a:rPr lang="en-US" sz="1700" dirty="0" smtClean="0">
                <a:hlinkClick r:id="rId2"/>
              </a:rPr>
              <a:t>www.porcupine.org/forensics/tct.html</a:t>
            </a:r>
            <a:endParaRPr lang="en-US" sz="1700" dirty="0" smtClean="0"/>
          </a:p>
          <a:p>
            <a:pPr lvl="1"/>
            <a:r>
              <a:rPr lang="en-GB" dirty="0" smtClean="0"/>
              <a:t>Hardware-based memory acquisition? </a:t>
            </a:r>
          </a:p>
          <a:p>
            <a:pPr lvl="1"/>
            <a:r>
              <a:rPr lang="en-GB" dirty="0" smtClean="0"/>
              <a:t>Virtual Machine</a:t>
            </a:r>
          </a:p>
          <a:p>
            <a:pPr lvl="2"/>
            <a:r>
              <a:rPr lang="en-GB" dirty="0" smtClean="0"/>
              <a:t>Take a snapshot</a:t>
            </a:r>
            <a:endParaRPr lang="en-US" dirty="0" smtClean="0"/>
          </a:p>
          <a:p>
            <a:r>
              <a:rPr lang="en-GB" dirty="0" smtClean="0"/>
              <a:t>Network Information</a:t>
            </a:r>
          </a:p>
          <a:p>
            <a:pPr lvl="1"/>
            <a:r>
              <a:rPr lang="en-GB" dirty="0" smtClean="0"/>
              <a:t>open ports and connections </a:t>
            </a:r>
            <a:endParaRPr lang="en-GB" dirty="0" smtClean="0"/>
          </a:p>
          <a:p>
            <a:pPr lvl="2"/>
            <a:r>
              <a:rPr lang="en-GB" i="1" dirty="0" err="1" smtClean="0"/>
              <a:t>lsof</a:t>
            </a:r>
            <a:r>
              <a:rPr lang="en-GB" dirty="0" smtClean="0"/>
              <a:t> and </a:t>
            </a:r>
            <a:r>
              <a:rPr lang="en-GB" i="1" dirty="0" err="1" smtClean="0"/>
              <a:t>netstats</a:t>
            </a:r>
            <a:endParaRPr lang="en-GB" i="1" dirty="0" smtClean="0"/>
          </a:p>
          <a:p>
            <a:pPr lvl="2"/>
            <a:r>
              <a:rPr lang="en-GB" i="1" dirty="0" err="1" smtClean="0"/>
              <a:t>Nmap</a:t>
            </a:r>
            <a:endParaRPr lang="en-GB" i="1" dirty="0" smtClean="0"/>
          </a:p>
          <a:p>
            <a:r>
              <a:rPr lang="en-GB" dirty="0" smtClean="0"/>
              <a:t>Process information</a:t>
            </a:r>
          </a:p>
          <a:p>
            <a:pPr lvl="1"/>
            <a:r>
              <a:rPr lang="en-GB" dirty="0" smtClean="0"/>
              <a:t>Running processes with </a:t>
            </a:r>
            <a:r>
              <a:rPr lang="en-GB" i="1" dirty="0" err="1" smtClean="0"/>
              <a:t>ps</a:t>
            </a:r>
            <a:endParaRPr lang="en-GB" i="1" dirty="0" smtClean="0"/>
          </a:p>
          <a:p>
            <a:pPr lvl="1"/>
            <a:r>
              <a:rPr lang="en-US" dirty="0" smtClean="0"/>
              <a:t>Process dumping with </a:t>
            </a:r>
            <a:r>
              <a:rPr lang="en-US" i="1" dirty="0" err="1" smtClean="0"/>
              <a:t>pcat</a:t>
            </a:r>
            <a:endParaRPr lang="en-US" i="1" dirty="0" smtClean="0"/>
          </a:p>
          <a:p>
            <a:pPr lvl="2"/>
            <a:r>
              <a:rPr lang="en-US" dirty="0" smtClean="0"/>
              <a:t>Available at </a:t>
            </a:r>
            <a:r>
              <a:rPr lang="en-US" dirty="0" smtClean="0">
                <a:hlinkClick r:id="rId2"/>
              </a:rPr>
              <a:t>http://www.porcupine.org/forensics/tct.html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volatile </a:t>
            </a:r>
            <a:r>
              <a:rPr lang="en-GB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System Information</a:t>
            </a:r>
          </a:p>
          <a:p>
            <a:pPr lvl="1"/>
            <a:r>
              <a:rPr lang="en-GB" dirty="0" smtClean="0"/>
              <a:t>System uptime: </a:t>
            </a:r>
            <a:r>
              <a:rPr lang="en-GB" i="1" dirty="0" smtClean="0"/>
              <a:t>uptime</a:t>
            </a:r>
          </a:p>
          <a:p>
            <a:pPr lvl="1"/>
            <a:r>
              <a:rPr lang="en-GB" dirty="0" smtClean="0"/>
              <a:t>OS type and build: </a:t>
            </a:r>
            <a:r>
              <a:rPr lang="en-GB" i="1" dirty="0" err="1" smtClean="0"/>
              <a:t>uname</a:t>
            </a:r>
            <a:r>
              <a:rPr lang="en-GB" i="1" dirty="0" smtClean="0"/>
              <a:t> –a</a:t>
            </a:r>
          </a:p>
          <a:p>
            <a:pPr lvl="1"/>
            <a:r>
              <a:rPr lang="en-GB" dirty="0" smtClean="0"/>
              <a:t>Current date/time: </a:t>
            </a:r>
            <a:r>
              <a:rPr lang="en-GB" i="1" dirty="0" smtClean="0"/>
              <a:t>date</a:t>
            </a:r>
          </a:p>
          <a:p>
            <a:pPr lvl="1"/>
            <a:r>
              <a:rPr lang="en-GB" dirty="0" smtClean="0"/>
              <a:t>Partition map: </a:t>
            </a:r>
            <a:r>
              <a:rPr lang="en-GB" i="1" dirty="0" err="1" smtClean="0"/>
              <a:t>fdisk</a:t>
            </a:r>
            <a:r>
              <a:rPr lang="en-GB" i="1" dirty="0" smtClean="0"/>
              <a:t> -l</a:t>
            </a:r>
          </a:p>
          <a:p>
            <a:pPr lvl="1"/>
            <a:r>
              <a:rPr lang="en-GB" dirty="0" smtClean="0"/>
              <a:t>Mount points: </a:t>
            </a:r>
            <a:r>
              <a:rPr lang="en-GB" i="1" dirty="0" smtClean="0"/>
              <a:t>mount</a:t>
            </a:r>
          </a:p>
          <a:p>
            <a:pPr lvl="1"/>
            <a:r>
              <a:rPr lang="en-GB" dirty="0" smtClean="0"/>
              <a:t>… …?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do with memory image?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229116"/>
          </a:xfrm>
        </p:spPr>
        <p:txBody>
          <a:bodyPr/>
          <a:lstStyle/>
          <a:p>
            <a:r>
              <a:rPr lang="en-GB" dirty="0" smtClean="0"/>
              <a:t>Linux memory dump</a:t>
            </a:r>
          </a:p>
          <a:p>
            <a:pPr lvl="1"/>
            <a:r>
              <a:rPr lang="en-GB" dirty="0" smtClean="0"/>
              <a:t>Very limited option (at least with open source tools)</a:t>
            </a:r>
            <a:endParaRPr lang="en-US" dirty="0" smtClean="0"/>
          </a:p>
          <a:p>
            <a:pPr lvl="1"/>
            <a:r>
              <a:rPr lang="en-GB" dirty="0" smtClean="0"/>
              <a:t>Strings search for IP, email or strange strings etc</a:t>
            </a:r>
          </a:p>
          <a:p>
            <a:pPr lvl="1"/>
            <a:r>
              <a:rPr lang="en-GB" dirty="0" smtClean="0"/>
              <a:t>Can be used to cross check with evidence found in file system/logs</a:t>
            </a:r>
          </a:p>
          <a:p>
            <a:pPr lvl="1"/>
            <a:r>
              <a:rPr lang="en-GB" dirty="0" smtClean="0"/>
              <a:t>Some ongoing researches in open source community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Collect Evidence – Disk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80062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Bit by bit disk image</a:t>
            </a:r>
          </a:p>
          <a:p>
            <a:pPr lvl="1"/>
            <a:r>
              <a:rPr lang="en-GB" dirty="0" smtClean="0"/>
              <a:t>Capture both </a:t>
            </a:r>
            <a:r>
              <a:rPr lang="en-GB" dirty="0" smtClean="0"/>
              <a:t>allocated and unallocated </a:t>
            </a:r>
            <a:r>
              <a:rPr lang="en-GB" dirty="0" smtClean="0"/>
              <a:t>space</a:t>
            </a:r>
          </a:p>
          <a:p>
            <a:r>
              <a:rPr lang="en-GB" dirty="0" smtClean="0"/>
              <a:t>Do not use </a:t>
            </a:r>
            <a:r>
              <a:rPr lang="en-GB" dirty="0" err="1" smtClean="0"/>
              <a:t>gzip</a:t>
            </a:r>
            <a:r>
              <a:rPr lang="en-GB" dirty="0" smtClean="0"/>
              <a:t>/tar or normal backup tools</a:t>
            </a:r>
          </a:p>
          <a:p>
            <a:pPr lvl="1"/>
            <a:r>
              <a:rPr lang="en-GB" dirty="0" smtClean="0"/>
              <a:t>Lose unallocated space</a:t>
            </a:r>
          </a:p>
          <a:p>
            <a:pPr lvl="1"/>
            <a:r>
              <a:rPr lang="en-GB" dirty="0" smtClean="0"/>
              <a:t>Can’t recover deleted files</a:t>
            </a:r>
          </a:p>
          <a:p>
            <a:r>
              <a:rPr lang="en-GB" dirty="0" smtClean="0"/>
              <a:t>How to do it?</a:t>
            </a:r>
          </a:p>
          <a:p>
            <a:pPr lvl="1"/>
            <a:r>
              <a:rPr lang="en-GB" dirty="0" smtClean="0"/>
              <a:t>Live system </a:t>
            </a:r>
            <a:r>
              <a:rPr lang="en-GB" dirty="0" err="1" smtClean="0"/>
              <a:t>vs</a:t>
            </a:r>
            <a:r>
              <a:rPr lang="en-GB" dirty="0" smtClean="0"/>
              <a:t> dead system image?</a:t>
            </a:r>
          </a:p>
          <a:p>
            <a:pPr lvl="1"/>
            <a:r>
              <a:rPr lang="en-GB" dirty="0" smtClean="0"/>
              <a:t>Full disk </a:t>
            </a:r>
            <a:r>
              <a:rPr lang="en-GB" dirty="0" err="1" smtClean="0"/>
              <a:t>vs</a:t>
            </a:r>
            <a:r>
              <a:rPr lang="en-GB" dirty="0" smtClean="0"/>
              <a:t> Partition?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Disk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Live system image </a:t>
            </a:r>
            <a:r>
              <a:rPr lang="en-GB" dirty="0" err="1" smtClean="0"/>
              <a:t>vs</a:t>
            </a:r>
            <a:r>
              <a:rPr lang="en-GB" dirty="0" smtClean="0"/>
              <a:t> Dead system </a:t>
            </a:r>
            <a:r>
              <a:rPr lang="en-GB" dirty="0" smtClean="0"/>
              <a:t>image?</a:t>
            </a:r>
            <a:endParaRPr lang="en-GB" dirty="0" smtClean="0"/>
          </a:p>
          <a:p>
            <a:pPr lvl="1"/>
            <a:r>
              <a:rPr lang="en-GB" dirty="0" smtClean="0"/>
              <a:t>Helix Live CD or </a:t>
            </a:r>
            <a:r>
              <a:rPr lang="fr-FR" dirty="0" smtClean="0"/>
              <a:t>FCCU Live </a:t>
            </a:r>
            <a:r>
              <a:rPr lang="fr-FR" dirty="0" smtClean="0"/>
              <a:t>CD</a:t>
            </a:r>
          </a:p>
          <a:p>
            <a:pPr lvl="1"/>
            <a:r>
              <a:rPr lang="fr-FR" dirty="0" smtClean="0"/>
              <a:t>Or USB</a:t>
            </a:r>
          </a:p>
          <a:p>
            <a:pPr lvl="1"/>
            <a:r>
              <a:rPr lang="fr-FR" dirty="0" err="1" smtClean="0"/>
              <a:t>Writeblocker</a:t>
            </a:r>
            <a:r>
              <a:rPr lang="fr-FR" dirty="0" smtClean="0"/>
              <a:t>?</a:t>
            </a:r>
            <a:endParaRPr lang="fr-F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Disk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143932" cy="4929222"/>
          </a:xfrm>
        </p:spPr>
        <p:txBody>
          <a:bodyPr>
            <a:normAutofit/>
          </a:bodyPr>
          <a:lstStyle/>
          <a:p>
            <a:r>
              <a:rPr lang="en-GB" dirty="0" smtClean="0"/>
              <a:t>Full disk vs. Partition?</a:t>
            </a:r>
          </a:p>
          <a:p>
            <a:r>
              <a:rPr lang="en-GB" dirty="0" smtClean="0"/>
              <a:t>Full disk if possible</a:t>
            </a:r>
          </a:p>
          <a:p>
            <a:pPr lvl="1"/>
            <a:r>
              <a:rPr lang="en-GB" dirty="0" smtClean="0"/>
              <a:t>Get everything in one go</a:t>
            </a:r>
          </a:p>
          <a:p>
            <a:pPr lvl="1"/>
            <a:r>
              <a:rPr lang="en-GB" dirty="0" smtClean="0"/>
              <a:t>Can copy host protection area - HPA (after reset)</a:t>
            </a:r>
          </a:p>
          <a:p>
            <a:pPr lvl="1"/>
            <a:r>
              <a:rPr lang="en-GB" dirty="0" smtClean="0"/>
              <a:t>Might not be feasible</a:t>
            </a:r>
            <a:r>
              <a:rPr lang="en-US" dirty="0" smtClean="0"/>
              <a:t>	</a:t>
            </a:r>
          </a:p>
          <a:p>
            <a:pPr lvl="2"/>
            <a:r>
              <a:rPr lang="en-GB" dirty="0" smtClean="0"/>
              <a:t>RAID system: too big, RAID reconstruction?</a:t>
            </a:r>
          </a:p>
          <a:p>
            <a:r>
              <a:rPr lang="en-GB" dirty="0" smtClean="0"/>
              <a:t>Image only partition</a:t>
            </a:r>
          </a:p>
          <a:p>
            <a:pPr lvl="1"/>
            <a:r>
              <a:rPr lang="en-GB" dirty="0" smtClean="0"/>
              <a:t>OS partitions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Disk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85860"/>
            <a:ext cx="8715436" cy="5072098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Linux </a:t>
            </a:r>
            <a:r>
              <a:rPr lang="en-GB" i="1" dirty="0" err="1" smtClean="0"/>
              <a:t>dd</a:t>
            </a:r>
            <a:r>
              <a:rPr lang="en-GB" i="1" dirty="0" smtClean="0"/>
              <a:t> </a:t>
            </a:r>
            <a:r>
              <a:rPr lang="en-GB" dirty="0" smtClean="0"/>
              <a:t>command</a:t>
            </a:r>
          </a:p>
          <a:p>
            <a:pPr lvl="1"/>
            <a:r>
              <a:rPr lang="en-GB" dirty="0" smtClean="0"/>
              <a:t>Full disk</a:t>
            </a:r>
            <a:endParaRPr lang="en-GB" dirty="0" smtClean="0"/>
          </a:p>
          <a:p>
            <a:pPr lvl="2"/>
            <a:r>
              <a:rPr lang="en-GB" i="1" dirty="0" err="1" smtClean="0"/>
              <a:t>dd</a:t>
            </a:r>
            <a:r>
              <a:rPr lang="en-GB" i="1" dirty="0" smtClean="0"/>
              <a:t> if=/dev/</a:t>
            </a:r>
            <a:r>
              <a:rPr lang="en-GB" i="1" dirty="0" err="1" smtClean="0"/>
              <a:t>sda</a:t>
            </a:r>
            <a:r>
              <a:rPr lang="en-GB" i="1" dirty="0" smtClean="0"/>
              <a:t> of=/</a:t>
            </a:r>
            <a:r>
              <a:rPr lang="en-GB" i="1" dirty="0" err="1" smtClean="0"/>
              <a:t>mnt</a:t>
            </a:r>
            <a:r>
              <a:rPr lang="en-GB" i="1" dirty="0" smtClean="0"/>
              <a:t>/</a:t>
            </a:r>
            <a:r>
              <a:rPr lang="en-GB" i="1" dirty="0" err="1" smtClean="0"/>
              <a:t>usb</a:t>
            </a:r>
            <a:r>
              <a:rPr lang="en-GB" i="1" dirty="0" smtClean="0"/>
              <a:t>/sda.img </a:t>
            </a:r>
            <a:r>
              <a:rPr lang="en-GB" i="1" dirty="0" err="1" smtClean="0"/>
              <a:t>bs</a:t>
            </a:r>
            <a:r>
              <a:rPr lang="en-GB" i="1" dirty="0" smtClean="0"/>
              <a:t>=512</a:t>
            </a:r>
          </a:p>
          <a:p>
            <a:pPr lvl="1"/>
            <a:r>
              <a:rPr lang="en-GB" dirty="0" smtClean="0"/>
              <a:t>Partition</a:t>
            </a:r>
          </a:p>
          <a:p>
            <a:pPr lvl="2"/>
            <a:r>
              <a:rPr lang="en-GB" i="1" dirty="0" err="1" smtClean="0"/>
              <a:t>dd</a:t>
            </a:r>
            <a:r>
              <a:rPr lang="en-GB" i="1" dirty="0" smtClean="0"/>
              <a:t> </a:t>
            </a:r>
            <a:r>
              <a:rPr lang="en-GB" i="1" dirty="0" smtClean="0"/>
              <a:t>if=/</a:t>
            </a:r>
            <a:r>
              <a:rPr lang="en-GB" i="1" dirty="0" smtClean="0"/>
              <a:t>dev/sda1 </a:t>
            </a:r>
            <a:r>
              <a:rPr lang="en-GB" i="1" dirty="0" smtClean="0"/>
              <a:t>of=/</a:t>
            </a:r>
            <a:r>
              <a:rPr lang="en-GB" i="1" dirty="0" err="1" smtClean="0"/>
              <a:t>mnt</a:t>
            </a:r>
            <a:r>
              <a:rPr lang="en-GB" i="1" dirty="0" smtClean="0"/>
              <a:t>/</a:t>
            </a:r>
            <a:r>
              <a:rPr lang="en-GB" i="1" dirty="0" err="1" smtClean="0"/>
              <a:t>usb</a:t>
            </a:r>
            <a:r>
              <a:rPr lang="en-GB" i="1" dirty="0" smtClean="0"/>
              <a:t>/sda1.img </a:t>
            </a:r>
            <a:r>
              <a:rPr lang="en-GB" i="1" dirty="0" err="1" smtClean="0"/>
              <a:t>bs</a:t>
            </a:r>
            <a:r>
              <a:rPr lang="en-GB" i="1" dirty="0" smtClean="0"/>
              <a:t>=512 </a:t>
            </a:r>
          </a:p>
          <a:p>
            <a:r>
              <a:rPr lang="en-GB" dirty="0" smtClean="0"/>
              <a:t>Enhanced </a:t>
            </a:r>
            <a:r>
              <a:rPr lang="en-GB" i="1" dirty="0" err="1" smtClean="0"/>
              <a:t>dd</a:t>
            </a:r>
            <a:r>
              <a:rPr lang="en-GB" dirty="0" smtClean="0"/>
              <a:t> </a:t>
            </a:r>
            <a:r>
              <a:rPr lang="en-GB" dirty="0" smtClean="0"/>
              <a:t>– e.g. </a:t>
            </a:r>
            <a:r>
              <a:rPr lang="en-GB" i="1" dirty="0" smtClean="0"/>
              <a:t>dc3dd or </a:t>
            </a:r>
            <a:r>
              <a:rPr lang="en-GB" i="1" dirty="0" err="1" smtClean="0"/>
              <a:t>dcfldd</a:t>
            </a:r>
            <a:endParaRPr lang="en-GB" i="1" dirty="0" smtClean="0"/>
          </a:p>
          <a:p>
            <a:pPr lvl="1"/>
            <a:r>
              <a:rPr lang="en-GB" i="1" dirty="0" smtClean="0">
                <a:hlinkClick r:id="rId2"/>
              </a:rPr>
              <a:t>http://dc3dd.sourceforge.net/</a:t>
            </a:r>
            <a:endParaRPr lang="en-GB" i="1" dirty="0" smtClean="0"/>
          </a:p>
          <a:p>
            <a:pPr lvl="1"/>
            <a:r>
              <a:rPr lang="en-GB" i="1" dirty="0" smtClean="0">
                <a:hlinkClick r:id="rId3"/>
              </a:rPr>
              <a:t>http://dcfldd.sourceforge.net</a:t>
            </a:r>
            <a:r>
              <a:rPr lang="en-GB" i="1" dirty="0" smtClean="0">
                <a:hlinkClick r:id="rId3"/>
              </a:rPr>
              <a:t>/</a:t>
            </a:r>
            <a:endParaRPr lang="en-GB" i="1" dirty="0" smtClean="0"/>
          </a:p>
          <a:p>
            <a:pPr lvl="1"/>
            <a:r>
              <a:rPr lang="en-GB" i="1" dirty="0" err="1" smtClean="0"/>
              <a:t>dcfldd</a:t>
            </a:r>
            <a:r>
              <a:rPr lang="en-GB" i="1" dirty="0" smtClean="0"/>
              <a:t> if=/dev/</a:t>
            </a:r>
            <a:r>
              <a:rPr lang="en-GB" i="1" dirty="0" err="1" smtClean="0"/>
              <a:t>sourcedirve</a:t>
            </a:r>
            <a:r>
              <a:rPr lang="en-GB" i="1" dirty="0" smtClean="0"/>
              <a:t> hash=md5 </a:t>
            </a:r>
            <a:r>
              <a:rPr lang="en-GB" i="1" dirty="0" err="1" smtClean="0"/>
              <a:t>hashwindow</a:t>
            </a:r>
            <a:r>
              <a:rPr lang="en-GB" i="1" dirty="0" smtClean="0"/>
              <a:t>=10M md5log=md5.txt </a:t>
            </a:r>
            <a:r>
              <a:rPr lang="en-GB" i="1" dirty="0" err="1" smtClean="0"/>
              <a:t>bs</a:t>
            </a:r>
            <a:r>
              <a:rPr lang="en-GB" i="1" dirty="0" smtClean="0"/>
              <a:t>=512 </a:t>
            </a:r>
            <a:r>
              <a:rPr lang="en-GB" i="1" dirty="0" smtClean="0"/>
              <a:t>of=driveimage.dd</a:t>
            </a:r>
          </a:p>
          <a:p>
            <a:r>
              <a:rPr lang="en-GB" i="1" dirty="0" err="1" smtClean="0"/>
              <a:t>d</a:t>
            </a:r>
            <a:r>
              <a:rPr lang="en-GB" i="1" dirty="0" err="1" smtClean="0"/>
              <a:t>d_rescue</a:t>
            </a:r>
            <a:endParaRPr lang="en-GB" i="1" dirty="0" smtClean="0"/>
          </a:p>
          <a:p>
            <a:pPr lvl="1"/>
            <a:r>
              <a:rPr lang="en-GB" i="1" dirty="0" smtClean="0">
                <a:hlinkClick r:id="rId4"/>
              </a:rPr>
              <a:t>http://</a:t>
            </a:r>
            <a:r>
              <a:rPr lang="en-GB" i="1" dirty="0" smtClean="0">
                <a:hlinkClick r:id="rId4"/>
              </a:rPr>
              <a:t>www.gnu.org/software/ddrescue/ddrescue.html</a:t>
            </a:r>
            <a:r>
              <a:rPr lang="en-GB" i="1" dirty="0" smtClean="0"/>
              <a:t> </a:t>
            </a:r>
          </a:p>
          <a:p>
            <a:pPr lvl="1"/>
            <a:endParaRPr lang="en-GB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do with disk images?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7338"/>
            <a:ext cx="9001156" cy="444343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Mount disk image/partition to the loop device on a forensic workstation in READ ONLY mode</a:t>
            </a:r>
          </a:p>
          <a:p>
            <a:pPr lvl="1"/>
            <a:r>
              <a:rPr lang="en-GB" i="1" dirty="0" smtClean="0"/>
              <a:t>m</a:t>
            </a:r>
            <a:r>
              <a:rPr lang="en-GB" i="1" dirty="0" smtClean="0"/>
              <a:t>ount -o loop, </a:t>
            </a:r>
            <a:r>
              <a:rPr lang="en-GB" i="1" dirty="0" err="1" smtClean="0"/>
              <a:t>ro</a:t>
            </a:r>
            <a:r>
              <a:rPr lang="en-GB" i="1" dirty="0" smtClean="0"/>
              <a:t>, offset=XXXX disk_image.dd /</a:t>
            </a:r>
            <a:r>
              <a:rPr lang="en-GB" i="1" dirty="0" err="1" smtClean="0"/>
              <a:t>mnt</a:t>
            </a:r>
            <a:r>
              <a:rPr lang="en-GB" i="1" dirty="0" smtClean="0"/>
              <a:t>/</a:t>
            </a:r>
            <a:r>
              <a:rPr lang="en-GB" i="1" dirty="0" err="1" smtClean="0"/>
              <a:t>mount_point</a:t>
            </a:r>
            <a:endParaRPr lang="en-GB" i="1" dirty="0" smtClean="0"/>
          </a:p>
          <a:p>
            <a:r>
              <a:rPr lang="en-GB" dirty="0" smtClean="0"/>
              <a:t>Partition information can be obtained</a:t>
            </a:r>
          </a:p>
          <a:p>
            <a:pPr lvl="1"/>
            <a:r>
              <a:rPr lang="en-GB" i="1" dirty="0" err="1" smtClean="0"/>
              <a:t>s</a:t>
            </a:r>
            <a:r>
              <a:rPr lang="en-GB" i="1" dirty="0" err="1" smtClean="0"/>
              <a:t>fdisk</a:t>
            </a:r>
            <a:r>
              <a:rPr lang="en-GB" i="1" dirty="0" smtClean="0"/>
              <a:t> –l disk_image.dd</a:t>
            </a:r>
          </a:p>
          <a:p>
            <a:pPr lvl="1"/>
            <a:r>
              <a:rPr lang="en-GB" i="1" dirty="0" err="1" smtClean="0"/>
              <a:t>fdisk</a:t>
            </a:r>
            <a:r>
              <a:rPr lang="en-GB" i="1" dirty="0" smtClean="0"/>
              <a:t> –</a:t>
            </a:r>
            <a:r>
              <a:rPr lang="en-GB" i="1" dirty="0" err="1" smtClean="0"/>
              <a:t>lu</a:t>
            </a:r>
            <a:r>
              <a:rPr lang="en-GB" i="1" dirty="0" smtClean="0"/>
              <a:t> disk_image.dd</a:t>
            </a:r>
          </a:p>
          <a:p>
            <a:pPr lvl="1"/>
            <a:r>
              <a:rPr lang="en-GB" i="1" dirty="0" err="1" smtClean="0"/>
              <a:t>mmls</a:t>
            </a:r>
            <a:r>
              <a:rPr lang="en-GB" i="1" dirty="0" smtClean="0"/>
              <a:t> –t type disk_image.dd</a:t>
            </a:r>
          </a:p>
          <a:p>
            <a:pPr lvl="2"/>
            <a:r>
              <a:rPr lang="en-GB" dirty="0" smtClean="0"/>
              <a:t>In the TSK toolset</a:t>
            </a:r>
          </a:p>
          <a:p>
            <a:r>
              <a:rPr lang="en-GB" dirty="0" smtClean="0"/>
              <a:t>Either work on the whole image</a:t>
            </a:r>
          </a:p>
          <a:p>
            <a:pPr lvl="1"/>
            <a:r>
              <a:rPr lang="en-GB" dirty="0" smtClean="0"/>
              <a:t>Use the “</a:t>
            </a:r>
            <a:r>
              <a:rPr lang="en-GB" dirty="0" err="1" smtClean="0"/>
              <a:t>offset”parameter</a:t>
            </a:r>
            <a:r>
              <a:rPr lang="en-GB" dirty="0" smtClean="0"/>
              <a:t> </a:t>
            </a:r>
          </a:p>
          <a:p>
            <a:r>
              <a:rPr lang="en-GB" dirty="0" smtClean="0"/>
              <a:t>Or, split the image to individual partitions and then mount them separately</a:t>
            </a:r>
          </a:p>
          <a:p>
            <a:pPr lvl="1"/>
            <a:r>
              <a:rPr lang="en-GB" i="1" dirty="0" err="1" smtClean="0"/>
              <a:t>dd</a:t>
            </a:r>
            <a:r>
              <a:rPr lang="en-GB" i="1" dirty="0" smtClean="0"/>
              <a:t> if=disk_image.dd  </a:t>
            </a:r>
            <a:r>
              <a:rPr lang="en-GB" i="1" dirty="0" err="1" smtClean="0"/>
              <a:t>bs</a:t>
            </a:r>
            <a:r>
              <a:rPr lang="en-GB" i="1" dirty="0" smtClean="0"/>
              <a:t>= 512 skip=xxx count=xxx of=partition.dd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Evidence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Memory dump;</a:t>
            </a:r>
          </a:p>
          <a:p>
            <a:r>
              <a:rPr lang="en-GB" dirty="0" smtClean="0"/>
              <a:t>Network status;</a:t>
            </a:r>
          </a:p>
          <a:p>
            <a:r>
              <a:rPr lang="en-GB" dirty="0" smtClean="0"/>
              <a:t>Process dump;</a:t>
            </a:r>
          </a:p>
          <a:p>
            <a:r>
              <a:rPr lang="en-GB" dirty="0" smtClean="0"/>
              <a:t>Other system information;</a:t>
            </a:r>
          </a:p>
          <a:p>
            <a:r>
              <a:rPr lang="en-GB" dirty="0" smtClean="0"/>
              <a:t>Disk images;</a:t>
            </a:r>
          </a:p>
          <a:p>
            <a:r>
              <a:rPr lang="en-GB" dirty="0" smtClean="0"/>
              <a:t>Forensic analysis done on the images NOT on the original disk;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0034" y="2428868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It is a question of “when incident will happen”, not “if”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After Evidence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657744"/>
          </a:xfrm>
        </p:spPr>
        <p:txBody>
          <a:bodyPr>
            <a:noAutofit/>
          </a:bodyPr>
          <a:lstStyle/>
          <a:p>
            <a:r>
              <a:rPr lang="en-GB" sz="2000" dirty="0" smtClean="0"/>
              <a:t>Mount disk/partition images on a trusted system</a:t>
            </a:r>
          </a:p>
          <a:p>
            <a:r>
              <a:rPr lang="en-GB" sz="2000" dirty="0" smtClean="0"/>
              <a:t>Timeline </a:t>
            </a:r>
            <a:r>
              <a:rPr lang="en-GB" sz="2000" dirty="0" smtClean="0"/>
              <a:t>analysis with </a:t>
            </a:r>
            <a:r>
              <a:rPr lang="en-GB" sz="2000" i="1" dirty="0" smtClean="0"/>
              <a:t>TSK</a:t>
            </a:r>
            <a:endParaRPr lang="en-GB" sz="2000" i="1" dirty="0" smtClean="0"/>
          </a:p>
          <a:p>
            <a:pPr lvl="1"/>
            <a:r>
              <a:rPr lang="en-GB" sz="2000" dirty="0" smtClean="0"/>
              <a:t>What had happened?</a:t>
            </a:r>
          </a:p>
          <a:p>
            <a:r>
              <a:rPr lang="en-GB" sz="2000" dirty="0" smtClean="0"/>
              <a:t>Media (e.g. file system) </a:t>
            </a:r>
            <a:r>
              <a:rPr lang="en-GB" sz="2000" dirty="0" smtClean="0"/>
              <a:t>analysis with TSK</a:t>
            </a:r>
            <a:endParaRPr lang="en-GB" sz="2000" dirty="0" smtClean="0"/>
          </a:p>
          <a:p>
            <a:pPr lvl="1"/>
            <a:r>
              <a:rPr lang="en-GB" sz="2000" dirty="0" smtClean="0"/>
              <a:t>What was modified/changed and or left?</a:t>
            </a:r>
          </a:p>
          <a:p>
            <a:r>
              <a:rPr lang="en-GB" sz="2000" dirty="0" smtClean="0"/>
              <a:t> String search on both allocated and unallocated </a:t>
            </a:r>
            <a:r>
              <a:rPr lang="en-GB" sz="2000" dirty="0" smtClean="0"/>
              <a:t>areas with </a:t>
            </a:r>
            <a:r>
              <a:rPr lang="en-GB" sz="2000" i="1" dirty="0" smtClean="0"/>
              <a:t>strings</a:t>
            </a:r>
            <a:endParaRPr lang="en-GB" sz="2000" i="1" dirty="0" smtClean="0"/>
          </a:p>
          <a:p>
            <a:r>
              <a:rPr lang="en-GB" sz="2000" dirty="0" smtClean="0"/>
              <a:t> Data </a:t>
            </a:r>
            <a:r>
              <a:rPr lang="en-GB" sz="2000" dirty="0" smtClean="0"/>
              <a:t>recovery with </a:t>
            </a:r>
            <a:r>
              <a:rPr lang="en-GB" sz="2000" i="1" dirty="0" smtClean="0"/>
              <a:t>TSK</a:t>
            </a:r>
            <a:endParaRPr lang="en-GB" sz="2000" i="1" dirty="0" smtClean="0"/>
          </a:p>
          <a:p>
            <a:pPr lvl="1"/>
            <a:r>
              <a:rPr lang="en-GB" sz="2000" dirty="0" smtClean="0"/>
              <a:t>What was deleted?</a:t>
            </a:r>
          </a:p>
          <a:p>
            <a:r>
              <a:rPr lang="en-GB" sz="2000" dirty="0" smtClean="0"/>
              <a:t> </a:t>
            </a:r>
            <a:r>
              <a:rPr lang="en-GB" sz="2000" dirty="0" err="1" smtClean="0"/>
              <a:t>Artifact</a:t>
            </a:r>
            <a:r>
              <a:rPr lang="en-GB" sz="2000" dirty="0" smtClean="0"/>
              <a:t> (malware) analysis</a:t>
            </a:r>
          </a:p>
          <a:p>
            <a:pPr lvl="1"/>
            <a:r>
              <a:rPr lang="en-GB" sz="2000" dirty="0" smtClean="0"/>
              <a:t>To understand the function of the malware</a:t>
            </a:r>
          </a:p>
          <a:p>
            <a:r>
              <a:rPr lang="en-GB" sz="2000" dirty="0" smtClean="0"/>
              <a:t>Sharing findings with relevant parties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Incident Handling Lifecycle</a:t>
            </a:r>
            <a:endParaRPr lang="en-US" dirty="0"/>
          </a:p>
        </p:txBody>
      </p:sp>
      <p:sp>
        <p:nvSpPr>
          <p:cNvPr id="5" name="Chevron 4"/>
          <p:cNvSpPr/>
          <p:nvPr/>
        </p:nvSpPr>
        <p:spPr bwMode="auto">
          <a:xfrm>
            <a:off x="642910" y="1857364"/>
            <a:ext cx="2143140" cy="402291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>
                <a:solidFill>
                  <a:schemeClr val="bg1"/>
                </a:solidFill>
              </a:rPr>
              <a:t>Preparation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Chevron 7"/>
          <p:cNvSpPr/>
          <p:nvPr/>
        </p:nvSpPr>
        <p:spPr bwMode="auto">
          <a:xfrm>
            <a:off x="4786314" y="3929066"/>
            <a:ext cx="2000264" cy="402291"/>
          </a:xfrm>
          <a:prstGeom prst="chevron">
            <a:avLst/>
          </a:prstGeom>
          <a:solidFill>
            <a:schemeClr val="bg1">
              <a:lumMod val="75000"/>
              <a:alpha val="60000"/>
            </a:schemeClr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/>
              <a:t>Eradication </a:t>
            </a:r>
            <a:endParaRPr lang="en-US" sz="2000" dirty="0"/>
          </a:p>
        </p:txBody>
      </p:sp>
      <p:sp>
        <p:nvSpPr>
          <p:cNvPr id="24" name="Chevron 23"/>
          <p:cNvSpPr/>
          <p:nvPr/>
        </p:nvSpPr>
        <p:spPr bwMode="auto">
          <a:xfrm>
            <a:off x="2071670" y="2571744"/>
            <a:ext cx="2071702" cy="402291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>
                <a:solidFill>
                  <a:schemeClr val="bg1"/>
                </a:solidFill>
              </a:rPr>
              <a:t>Identification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5" name="Chevron 24"/>
          <p:cNvSpPr/>
          <p:nvPr/>
        </p:nvSpPr>
        <p:spPr bwMode="auto">
          <a:xfrm>
            <a:off x="3500430" y="3214686"/>
            <a:ext cx="2286016" cy="402291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>
                <a:solidFill>
                  <a:schemeClr val="bg1"/>
                </a:solidFill>
              </a:rPr>
              <a:t>Containment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6" name="Chevron 25"/>
          <p:cNvSpPr/>
          <p:nvPr/>
        </p:nvSpPr>
        <p:spPr bwMode="auto">
          <a:xfrm>
            <a:off x="6000760" y="4643446"/>
            <a:ext cx="1859513" cy="402291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>
                <a:solidFill>
                  <a:schemeClr val="bg1"/>
                </a:solidFill>
              </a:rPr>
              <a:t>Recovery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Chevron 27"/>
          <p:cNvSpPr/>
          <p:nvPr/>
        </p:nvSpPr>
        <p:spPr bwMode="auto">
          <a:xfrm>
            <a:off x="6643702" y="5357826"/>
            <a:ext cx="2357454" cy="402291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>
                <a:solidFill>
                  <a:schemeClr val="bg1"/>
                </a:solidFill>
              </a:rPr>
              <a:t>Lesson-learned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4 Eradiation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Remove compromised accounts</a:t>
            </a:r>
          </a:p>
          <a:p>
            <a:r>
              <a:rPr lang="en-GB" dirty="0" smtClean="0"/>
              <a:t>Revoke compromised credentials</a:t>
            </a:r>
          </a:p>
          <a:p>
            <a:r>
              <a:rPr lang="en-GB" dirty="0" smtClean="0"/>
              <a:t>Remove malware/ </a:t>
            </a:r>
            <a:r>
              <a:rPr lang="en-GB" dirty="0" err="1" smtClean="0"/>
              <a:t>artifact</a:t>
            </a:r>
            <a:r>
              <a:rPr lang="en-GB" dirty="0" smtClean="0"/>
              <a:t> left over by the attackers</a:t>
            </a:r>
          </a:p>
          <a:p>
            <a:r>
              <a:rPr lang="en-GB" dirty="0" smtClean="0"/>
              <a:t>Restore from most recent clean backup</a:t>
            </a:r>
          </a:p>
          <a:p>
            <a:r>
              <a:rPr lang="en-GB" dirty="0" smtClean="0"/>
              <a:t>If root-compromised, </a:t>
            </a:r>
            <a:r>
              <a:rPr lang="en-GB" b="1" dirty="0" smtClean="0"/>
              <a:t>rebuild</a:t>
            </a:r>
            <a:r>
              <a:rPr lang="en-GB" dirty="0" smtClean="0"/>
              <a:t> system from scratch</a:t>
            </a:r>
          </a:p>
          <a:p>
            <a:r>
              <a:rPr lang="en-GB" dirty="0" smtClean="0"/>
              <a:t>Harden, </a:t>
            </a:r>
            <a:r>
              <a:rPr lang="en-GB" b="1" dirty="0" smtClean="0"/>
              <a:t>patch</a:t>
            </a:r>
            <a:r>
              <a:rPr lang="en-GB" dirty="0" smtClean="0"/>
              <a:t> system to prevent it from re-occurrence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Incident Handling Lifecycle</a:t>
            </a:r>
            <a:endParaRPr lang="en-US" dirty="0"/>
          </a:p>
        </p:txBody>
      </p:sp>
      <p:sp>
        <p:nvSpPr>
          <p:cNvPr id="5" name="Chevron 4"/>
          <p:cNvSpPr/>
          <p:nvPr/>
        </p:nvSpPr>
        <p:spPr bwMode="auto">
          <a:xfrm>
            <a:off x="642910" y="1857364"/>
            <a:ext cx="2071702" cy="402291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>
                <a:solidFill>
                  <a:schemeClr val="bg1"/>
                </a:solidFill>
              </a:rPr>
              <a:t>Preparation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Chevron 8"/>
          <p:cNvSpPr/>
          <p:nvPr/>
        </p:nvSpPr>
        <p:spPr bwMode="auto">
          <a:xfrm>
            <a:off x="5857884" y="4643446"/>
            <a:ext cx="2147974" cy="402291"/>
          </a:xfrm>
          <a:prstGeom prst="chevron">
            <a:avLst/>
          </a:prstGeom>
          <a:solidFill>
            <a:schemeClr val="bg1">
              <a:lumMod val="75000"/>
              <a:alpha val="60000"/>
            </a:schemeClr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/>
              <a:t>Recovery </a:t>
            </a:r>
            <a:endParaRPr lang="en-US" sz="2000" dirty="0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572000" y="5000636"/>
            <a:ext cx="2175187" cy="395115"/>
            <a:chOff x="4597758" y="4760890"/>
            <a:chExt cx="2197991" cy="439779"/>
          </a:xfrm>
        </p:grpSpPr>
        <p:sp>
          <p:nvSpPr>
            <p:cNvPr id="16" name="Up Arrow 18"/>
            <p:cNvSpPr>
              <a:spLocks noChangeArrowheads="1"/>
            </p:cNvSpPr>
            <p:nvPr/>
          </p:nvSpPr>
          <p:spPr bwMode="auto">
            <a:xfrm>
              <a:off x="6516709" y="4760890"/>
              <a:ext cx="279040" cy="439779"/>
            </a:xfrm>
            <a:prstGeom prst="upArrow">
              <a:avLst>
                <a:gd name="adj1" fmla="val 50000"/>
                <a:gd name="adj2" fmla="val 50003"/>
              </a:avLst>
            </a:prstGeom>
            <a:noFill/>
            <a:ln w="12700" algn="ctr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97758" y="4838161"/>
              <a:ext cx="1918952" cy="3385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FontTx/>
                <a:buNone/>
                <a:defRPr/>
              </a:pPr>
              <a:r>
                <a:rPr lang="en-GB" sz="1600" dirty="0">
                  <a:ln>
                    <a:solidFill>
                      <a:srgbClr val="000000"/>
                    </a:solidFill>
                  </a:ln>
                </a:rPr>
                <a:t>Back to </a:t>
              </a:r>
              <a:r>
                <a:rPr lang="en-GB" sz="1600" dirty="0" smtClean="0">
                  <a:ln>
                    <a:solidFill>
                      <a:srgbClr val="000000"/>
                    </a:solidFill>
                  </a:ln>
                </a:rPr>
                <a:t>production</a:t>
              </a:r>
              <a:endParaRPr lang="en-US" sz="1600" dirty="0">
                <a:ln>
                  <a:solidFill>
                    <a:srgbClr val="000000"/>
                  </a:solidFill>
                </a:ln>
              </a:endParaRPr>
            </a:p>
          </p:txBody>
        </p:sp>
      </p:grpSp>
      <p:sp>
        <p:nvSpPr>
          <p:cNvPr id="24" name="Chevron 23"/>
          <p:cNvSpPr/>
          <p:nvPr/>
        </p:nvSpPr>
        <p:spPr bwMode="auto">
          <a:xfrm>
            <a:off x="2071670" y="2571744"/>
            <a:ext cx="2214578" cy="402291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>
                <a:solidFill>
                  <a:schemeClr val="bg1"/>
                </a:solidFill>
              </a:rPr>
              <a:t>Identification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5" name="Chevron 24"/>
          <p:cNvSpPr/>
          <p:nvPr/>
        </p:nvSpPr>
        <p:spPr bwMode="auto">
          <a:xfrm>
            <a:off x="3500430" y="3286124"/>
            <a:ext cx="2214578" cy="402291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>
                <a:solidFill>
                  <a:schemeClr val="bg1"/>
                </a:solidFill>
              </a:rPr>
              <a:t>Containment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6" name="Chevron 25"/>
          <p:cNvSpPr/>
          <p:nvPr/>
        </p:nvSpPr>
        <p:spPr bwMode="auto">
          <a:xfrm>
            <a:off x="4786314" y="3929066"/>
            <a:ext cx="2000264" cy="463846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>
                <a:solidFill>
                  <a:schemeClr val="bg1"/>
                </a:solidFill>
              </a:rPr>
              <a:t>Eradication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Chevron 19"/>
          <p:cNvSpPr/>
          <p:nvPr/>
        </p:nvSpPr>
        <p:spPr bwMode="auto">
          <a:xfrm>
            <a:off x="6500826" y="5500702"/>
            <a:ext cx="2357454" cy="402291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>
                <a:solidFill>
                  <a:schemeClr val="bg1"/>
                </a:solidFill>
              </a:rPr>
              <a:t>Lesson-learned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8243918" cy="3800488"/>
          </a:xfrm>
        </p:spPr>
        <p:txBody>
          <a:bodyPr/>
          <a:lstStyle/>
          <a:p>
            <a:r>
              <a:rPr lang="en-GB" dirty="0" smtClean="0"/>
              <a:t>Put system back to production in a control manner</a:t>
            </a:r>
          </a:p>
          <a:p>
            <a:r>
              <a:rPr lang="en-GB" dirty="0" smtClean="0"/>
              <a:t>Decision should be made by </a:t>
            </a:r>
            <a:r>
              <a:rPr lang="en-GB" dirty="0" smtClean="0"/>
              <a:t>management</a:t>
            </a:r>
          </a:p>
          <a:p>
            <a:r>
              <a:rPr lang="en-GB" dirty="0" smtClean="0"/>
              <a:t>Closely monitoring the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Incident Handling Lifecycle</a:t>
            </a:r>
            <a:endParaRPr lang="en-US" dirty="0"/>
          </a:p>
        </p:txBody>
      </p:sp>
      <p:sp>
        <p:nvSpPr>
          <p:cNvPr id="5" name="Chevron 4"/>
          <p:cNvSpPr/>
          <p:nvPr/>
        </p:nvSpPr>
        <p:spPr bwMode="auto">
          <a:xfrm>
            <a:off x="642910" y="1857364"/>
            <a:ext cx="2071702" cy="402291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>
                <a:solidFill>
                  <a:schemeClr val="bg1"/>
                </a:solidFill>
              </a:rPr>
              <a:t>Preparation</a:t>
            </a:r>
            <a:r>
              <a:rPr lang="en-GB" sz="2000" dirty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Chevron 9"/>
          <p:cNvSpPr/>
          <p:nvPr/>
        </p:nvSpPr>
        <p:spPr bwMode="auto">
          <a:xfrm>
            <a:off x="6786546" y="5214950"/>
            <a:ext cx="2357454" cy="402291"/>
          </a:xfrm>
          <a:prstGeom prst="chevron">
            <a:avLst/>
          </a:prstGeom>
          <a:solidFill>
            <a:schemeClr val="bg1">
              <a:lumMod val="75000"/>
              <a:alpha val="60000"/>
            </a:schemeClr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/>
              <a:t>Lesson-learned </a:t>
            </a:r>
            <a:endParaRPr lang="en-US" sz="2000" dirty="0"/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286644" y="5715019"/>
            <a:ext cx="1338094" cy="552864"/>
            <a:chOff x="6967470" y="5600162"/>
            <a:chExt cx="1352282" cy="689804"/>
          </a:xfrm>
        </p:grpSpPr>
        <p:sp>
          <p:nvSpPr>
            <p:cNvPr id="18" name="Up Arrow 17"/>
            <p:cNvSpPr>
              <a:spLocks noChangeArrowheads="1"/>
            </p:cNvSpPr>
            <p:nvPr/>
          </p:nvSpPr>
          <p:spPr bwMode="auto">
            <a:xfrm>
              <a:off x="7493355" y="5600162"/>
              <a:ext cx="283335" cy="439779"/>
            </a:xfrm>
            <a:prstGeom prst="upArrow">
              <a:avLst>
                <a:gd name="adj1" fmla="val 50000"/>
                <a:gd name="adj2" fmla="val 49999"/>
              </a:avLst>
            </a:prstGeom>
            <a:noFill/>
            <a:ln w="12700" algn="ctr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967470" y="5867555"/>
              <a:ext cx="1352282" cy="42241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buFontTx/>
                <a:buNone/>
                <a:defRPr/>
              </a:pPr>
              <a:r>
                <a:rPr lang="en-GB" sz="1600" dirty="0">
                  <a:ln>
                    <a:solidFill>
                      <a:srgbClr val="000000"/>
                    </a:solidFill>
                  </a:ln>
                </a:rPr>
                <a:t>Post Mortem</a:t>
              </a:r>
              <a:endParaRPr lang="en-US" sz="1600" dirty="0">
                <a:ln>
                  <a:solidFill>
                    <a:srgbClr val="000000"/>
                  </a:solidFill>
                </a:ln>
              </a:endParaRPr>
            </a:p>
          </p:txBody>
        </p:sp>
      </p:grpSp>
      <p:sp>
        <p:nvSpPr>
          <p:cNvPr id="24" name="Chevron 23"/>
          <p:cNvSpPr/>
          <p:nvPr/>
        </p:nvSpPr>
        <p:spPr bwMode="auto">
          <a:xfrm>
            <a:off x="2071670" y="2571744"/>
            <a:ext cx="2357454" cy="402291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>
                <a:solidFill>
                  <a:schemeClr val="bg1"/>
                </a:solidFill>
              </a:rPr>
              <a:t>Identification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5" name="Chevron 24"/>
          <p:cNvSpPr/>
          <p:nvPr/>
        </p:nvSpPr>
        <p:spPr bwMode="auto">
          <a:xfrm>
            <a:off x="3428992" y="3214686"/>
            <a:ext cx="2286016" cy="402291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>
                <a:solidFill>
                  <a:schemeClr val="bg1"/>
                </a:solidFill>
              </a:rPr>
              <a:t>Containment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6" name="Chevron 25"/>
          <p:cNvSpPr/>
          <p:nvPr/>
        </p:nvSpPr>
        <p:spPr bwMode="auto">
          <a:xfrm>
            <a:off x="4714876" y="3929066"/>
            <a:ext cx="2000264" cy="402291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>
                <a:solidFill>
                  <a:schemeClr val="bg1"/>
                </a:solidFill>
              </a:rPr>
              <a:t>Eradication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Chevron 19"/>
          <p:cNvSpPr/>
          <p:nvPr/>
        </p:nvSpPr>
        <p:spPr bwMode="auto">
          <a:xfrm>
            <a:off x="6072198" y="4572008"/>
            <a:ext cx="2000264" cy="402291"/>
          </a:xfrm>
          <a:prstGeom prst="chevron">
            <a:avLst/>
          </a:prstGeom>
          <a:solidFill>
            <a:schemeClr val="bg2">
              <a:lumMod val="90000"/>
              <a:alpha val="60000"/>
            </a:schemeClr>
          </a:solidFill>
          <a:ln w="25400" cap="flat" cmpd="sng" algn="ctr">
            <a:solidFill>
              <a:schemeClr val="accent1">
                <a:alpha val="21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FontTx/>
              <a:buNone/>
              <a:defRPr/>
            </a:pPr>
            <a:r>
              <a:rPr lang="en-GB" sz="2000" dirty="0">
                <a:solidFill>
                  <a:schemeClr val="bg1"/>
                </a:solidFill>
              </a:rPr>
              <a:t>Recovery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6 – Lesson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Know what went right and what went </a:t>
            </a:r>
            <a:r>
              <a:rPr lang="en-GB" dirty="0" smtClean="0"/>
              <a:t>wrong</a:t>
            </a:r>
          </a:p>
          <a:p>
            <a:pPr lvl="1"/>
            <a:r>
              <a:rPr lang="en-GB" dirty="0" smtClean="0"/>
              <a:t>Learning </a:t>
            </a:r>
            <a:r>
              <a:rPr lang="en-GB" dirty="0" smtClean="0"/>
              <a:t>&amp; improving</a:t>
            </a:r>
          </a:p>
          <a:p>
            <a:pPr lvl="1"/>
            <a:r>
              <a:rPr lang="en-GB" dirty="0" smtClean="0"/>
              <a:t>A post-mortem meeting/discussion</a:t>
            </a:r>
          </a:p>
          <a:p>
            <a:pPr lvl="1"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928670"/>
            <a:ext cx="7772400" cy="2643206"/>
          </a:xfrm>
        </p:spPr>
        <p:txBody>
          <a:bodyPr/>
          <a:lstStyle/>
          <a:p>
            <a:r>
              <a:rPr lang="en-GB" dirty="0" smtClean="0"/>
              <a:t>Thanks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8DB81-008F-4B20-B0BE-42D88DD92F6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7/03/2010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/>
              <a:t>How to detect </a:t>
            </a:r>
            <a:r>
              <a:rPr lang="en-GB" dirty="0" err="1" smtClean="0"/>
              <a:t>rootkit</a:t>
            </a:r>
            <a:r>
              <a:rPr lang="en-GB" dirty="0" smtClean="0"/>
              <a:t> in a live Linux system?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7/03/2010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8DB81-008F-4B20-B0BE-42D88DD92F6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rootkit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300554"/>
          </a:xfrm>
        </p:spPr>
        <p:txBody>
          <a:bodyPr/>
          <a:lstStyle/>
          <a:p>
            <a:r>
              <a:rPr lang="en-GB" dirty="0" smtClean="0"/>
              <a:t>Captured in last year incident</a:t>
            </a:r>
          </a:p>
          <a:p>
            <a:r>
              <a:rPr lang="en-GB" dirty="0" smtClean="0"/>
              <a:t>Kernel mode </a:t>
            </a:r>
            <a:r>
              <a:rPr lang="en-GB" dirty="0" err="1" smtClean="0"/>
              <a:t>rootkit</a:t>
            </a:r>
            <a:r>
              <a:rPr lang="en-US" dirty="0" smtClean="0"/>
              <a:t> with sniffing backdoor</a:t>
            </a:r>
          </a:p>
          <a:p>
            <a:r>
              <a:rPr lang="en-GB" dirty="0" smtClean="0"/>
              <a:t>Hide itself and relevant files from normal detection</a:t>
            </a:r>
          </a:p>
          <a:p>
            <a:r>
              <a:rPr lang="en-GB" dirty="0" smtClean="0"/>
              <a:t>Can survive from system reboot</a:t>
            </a:r>
          </a:p>
          <a:p>
            <a:r>
              <a:rPr lang="en-GB" dirty="0" smtClean="0"/>
              <a:t>Protected with password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Incident Handling Lifecycle</a:t>
            </a:r>
            <a:endParaRPr lang="en-US" dirty="0"/>
          </a:p>
        </p:txBody>
      </p:sp>
      <p:grpSp>
        <p:nvGrpSpPr>
          <p:cNvPr id="3" name="Group 27"/>
          <p:cNvGrpSpPr/>
          <p:nvPr/>
        </p:nvGrpSpPr>
        <p:grpSpPr>
          <a:xfrm>
            <a:off x="571472" y="1571612"/>
            <a:ext cx="8318500" cy="5037138"/>
            <a:chOff x="571472" y="1571612"/>
            <a:chExt cx="8318500" cy="5037138"/>
          </a:xfrm>
        </p:grpSpPr>
        <p:sp>
          <p:nvSpPr>
            <p:cNvPr id="4" name="Chevron 3"/>
            <p:cNvSpPr/>
            <p:nvPr/>
          </p:nvSpPr>
          <p:spPr bwMode="auto">
            <a:xfrm>
              <a:off x="571472" y="1571612"/>
              <a:ext cx="1879600" cy="371513"/>
            </a:xfrm>
            <a:prstGeom prst="chevron">
              <a:avLst/>
            </a:prstGeom>
            <a:solidFill>
              <a:schemeClr val="bg1">
                <a:lumMod val="75000"/>
                <a:alpha val="60000"/>
              </a:schemeClr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FontTx/>
                <a:buNone/>
                <a:defRPr/>
              </a:pPr>
              <a:r>
                <a:rPr lang="en-GB" sz="1800" dirty="0"/>
                <a:t>Preparation </a:t>
              </a:r>
              <a:endParaRPr lang="en-US" sz="1800" dirty="0"/>
            </a:p>
          </p:txBody>
        </p:sp>
        <p:sp>
          <p:nvSpPr>
            <p:cNvPr id="5" name="Chevron 4"/>
            <p:cNvSpPr/>
            <p:nvPr/>
          </p:nvSpPr>
          <p:spPr bwMode="auto">
            <a:xfrm>
              <a:off x="1855760" y="2381237"/>
              <a:ext cx="2154237" cy="463846"/>
            </a:xfrm>
            <a:prstGeom prst="chevron">
              <a:avLst/>
            </a:prstGeom>
            <a:solidFill>
              <a:schemeClr val="bg1">
                <a:lumMod val="75000"/>
                <a:alpha val="60000"/>
              </a:schemeClr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FontTx/>
                <a:buNone/>
                <a:defRPr/>
              </a:pPr>
              <a:r>
                <a:rPr lang="en-GB" sz="2000" dirty="0"/>
                <a:t>Identificatio</a:t>
              </a:r>
              <a:r>
                <a:rPr lang="en-GB" dirty="0"/>
                <a:t>n</a:t>
              </a:r>
              <a:endParaRPr lang="en-US" dirty="0"/>
            </a:p>
          </p:txBody>
        </p:sp>
        <p:sp>
          <p:nvSpPr>
            <p:cNvPr id="6" name="Chevron 5"/>
            <p:cNvSpPr/>
            <p:nvPr/>
          </p:nvSpPr>
          <p:spPr bwMode="auto">
            <a:xfrm>
              <a:off x="3389285" y="3114662"/>
              <a:ext cx="2036762" cy="402291"/>
            </a:xfrm>
            <a:prstGeom prst="chevron">
              <a:avLst/>
            </a:prstGeom>
            <a:solidFill>
              <a:schemeClr val="bg1">
                <a:lumMod val="75000"/>
                <a:alpha val="60000"/>
              </a:schemeClr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FontTx/>
                <a:buNone/>
                <a:defRPr/>
              </a:pPr>
              <a:r>
                <a:rPr lang="en-GB" sz="2000" dirty="0"/>
                <a:t>Containment </a:t>
              </a:r>
              <a:endParaRPr lang="en-US" sz="2000" dirty="0"/>
            </a:p>
          </p:txBody>
        </p:sp>
        <p:sp>
          <p:nvSpPr>
            <p:cNvPr id="7" name="Chevron 6"/>
            <p:cNvSpPr/>
            <p:nvPr/>
          </p:nvSpPr>
          <p:spPr bwMode="auto">
            <a:xfrm>
              <a:off x="4537047" y="3838562"/>
              <a:ext cx="2106655" cy="463846"/>
            </a:xfrm>
            <a:prstGeom prst="chevron">
              <a:avLst/>
            </a:prstGeom>
            <a:solidFill>
              <a:schemeClr val="bg1">
                <a:lumMod val="75000"/>
                <a:alpha val="60000"/>
              </a:schemeClr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buFontTx/>
                <a:buNone/>
                <a:defRPr/>
              </a:pPr>
              <a:r>
                <a:rPr lang="en-GB" sz="2000" dirty="0"/>
                <a:t>Eradication</a:t>
              </a:r>
              <a:r>
                <a:rPr lang="en-GB" dirty="0"/>
                <a:t> </a:t>
              </a:r>
              <a:endParaRPr lang="en-US" dirty="0"/>
            </a:p>
          </p:txBody>
        </p:sp>
        <p:sp>
          <p:nvSpPr>
            <p:cNvPr id="8" name="Chevron 7"/>
            <p:cNvSpPr/>
            <p:nvPr/>
          </p:nvSpPr>
          <p:spPr bwMode="auto">
            <a:xfrm>
              <a:off x="5476847" y="4611675"/>
              <a:ext cx="2112963" cy="402291"/>
            </a:xfrm>
            <a:prstGeom prst="chevron">
              <a:avLst/>
            </a:prstGeom>
            <a:solidFill>
              <a:schemeClr val="bg1">
                <a:lumMod val="75000"/>
                <a:alpha val="60000"/>
              </a:schemeClr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buFontTx/>
                <a:buNone/>
                <a:defRPr/>
              </a:pPr>
              <a:r>
                <a:rPr lang="en-GB" sz="2000" dirty="0"/>
                <a:t>Recovery </a:t>
              </a:r>
              <a:endParaRPr lang="en-US" sz="2000" dirty="0"/>
            </a:p>
          </p:txBody>
        </p:sp>
        <p:sp>
          <p:nvSpPr>
            <p:cNvPr id="9" name="Chevron 8"/>
            <p:cNvSpPr/>
            <p:nvPr/>
          </p:nvSpPr>
          <p:spPr bwMode="auto">
            <a:xfrm>
              <a:off x="6500826" y="5448287"/>
              <a:ext cx="2389146" cy="402291"/>
            </a:xfrm>
            <a:prstGeom prst="chevron">
              <a:avLst/>
            </a:prstGeom>
            <a:solidFill>
              <a:schemeClr val="bg1">
                <a:lumMod val="75000"/>
                <a:alpha val="60000"/>
              </a:schemeClr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>
                <a:buFontTx/>
                <a:buNone/>
                <a:defRPr/>
              </a:pPr>
              <a:r>
                <a:rPr lang="en-GB" sz="2000" dirty="0"/>
                <a:t>Lesson-learned </a:t>
              </a:r>
              <a:endParaRPr lang="en-US" sz="2000" dirty="0"/>
            </a:p>
          </p:txBody>
        </p:sp>
        <p:grpSp>
          <p:nvGrpSpPr>
            <p:cNvPr id="10" name="Group 34"/>
            <p:cNvGrpSpPr>
              <a:grpSpLocks/>
            </p:cNvGrpSpPr>
            <p:nvPr/>
          </p:nvGrpSpPr>
          <p:grpSpPr bwMode="auto">
            <a:xfrm>
              <a:off x="687360" y="1984362"/>
              <a:ext cx="1093787" cy="763588"/>
              <a:chOff x="746975" y="1777284"/>
              <a:chExt cx="1094704" cy="763557"/>
            </a:xfrm>
          </p:grpSpPr>
          <p:sp>
            <p:nvSpPr>
              <p:cNvPr id="11" name="Up Arrow 12"/>
              <p:cNvSpPr>
                <a:spLocks noChangeArrowheads="1"/>
              </p:cNvSpPr>
              <p:nvPr/>
            </p:nvSpPr>
            <p:spPr bwMode="auto">
              <a:xfrm>
                <a:off x="1210613" y="1777284"/>
                <a:ext cx="283335" cy="439779"/>
              </a:xfrm>
              <a:prstGeom prst="upArrow">
                <a:avLst>
                  <a:gd name="adj1" fmla="val 50000"/>
                  <a:gd name="adj2" fmla="val 49999"/>
                </a:avLst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46975" y="2202287"/>
                <a:ext cx="1094704" cy="33855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buFontTx/>
                  <a:buNone/>
                  <a:defRPr/>
                </a:pPr>
                <a:r>
                  <a:rPr lang="en-GB" sz="1600" dirty="0">
                    <a:ln>
                      <a:solidFill>
                        <a:srgbClr val="000000"/>
                      </a:solidFill>
                    </a:ln>
                  </a:rPr>
                  <a:t>Get ready</a:t>
                </a:r>
                <a:endParaRPr lang="en-US" sz="1600" dirty="0">
                  <a:ln>
                    <a:solidFill>
                      <a:srgbClr val="000000"/>
                    </a:solidFill>
                  </a:ln>
                </a:endParaRPr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1928794" y="2714620"/>
              <a:ext cx="1546225" cy="1475595"/>
              <a:chOff x="1918486" y="2508372"/>
              <a:chExt cx="1545463" cy="1475481"/>
            </a:xfrm>
          </p:grpSpPr>
          <p:sp>
            <p:nvSpPr>
              <p:cNvPr id="14" name="Up Arrow 14"/>
              <p:cNvSpPr>
                <a:spLocks noChangeArrowheads="1"/>
              </p:cNvSpPr>
              <p:nvPr/>
            </p:nvSpPr>
            <p:spPr bwMode="auto">
              <a:xfrm>
                <a:off x="2625143" y="2560749"/>
                <a:ext cx="283335" cy="439779"/>
              </a:xfrm>
              <a:prstGeom prst="upArrow">
                <a:avLst>
                  <a:gd name="adj1" fmla="val 50000"/>
                  <a:gd name="adj2" fmla="val 49999"/>
                </a:avLst>
              </a:prstGeom>
              <a:solidFill>
                <a:srgbClr val="FF0000"/>
              </a:solidFill>
              <a:ln w="12700" algn="ctr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" name="Explosion 1 14"/>
              <p:cNvSpPr/>
              <p:nvPr/>
            </p:nvSpPr>
            <p:spPr bwMode="auto">
              <a:xfrm>
                <a:off x="1918486" y="2508372"/>
                <a:ext cx="1545463" cy="1475481"/>
              </a:xfrm>
              <a:prstGeom prst="irregularSeal1">
                <a:avLst/>
              </a:prstGeom>
              <a:noFill/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buFontTx/>
                  <a:buNone/>
                  <a:defRPr/>
                </a:pPr>
                <a:r>
                  <a:rPr lang="en-GB" sz="1400" b="1" dirty="0" smtClean="0">
                    <a:ln>
                      <a:solidFill>
                        <a:srgbClr val="000000"/>
                      </a:solidFill>
                    </a:ln>
                  </a:rPr>
                  <a:t>Declare Incident </a:t>
                </a:r>
                <a:endParaRPr lang="en-US" sz="1400" b="1" dirty="0">
                  <a:ln>
                    <a:solidFill>
                      <a:srgbClr val="000000"/>
                    </a:solidFill>
                  </a:ln>
                </a:endParaRPr>
              </a:p>
            </p:txBody>
          </p:sp>
        </p:grpSp>
        <p:grpSp>
          <p:nvGrpSpPr>
            <p:cNvPr id="16" name="Group 37"/>
            <p:cNvGrpSpPr>
              <a:grpSpLocks/>
            </p:cNvGrpSpPr>
            <p:nvPr/>
          </p:nvGrpSpPr>
          <p:grpSpPr bwMode="auto">
            <a:xfrm>
              <a:off x="6907185" y="5807062"/>
              <a:ext cx="1352550" cy="801688"/>
              <a:chOff x="6967470" y="5600162"/>
              <a:chExt cx="1352282" cy="802194"/>
            </a:xfrm>
          </p:grpSpPr>
          <p:sp>
            <p:nvSpPr>
              <p:cNvPr id="17" name="Up Arrow 16"/>
              <p:cNvSpPr>
                <a:spLocks noChangeArrowheads="1"/>
              </p:cNvSpPr>
              <p:nvPr/>
            </p:nvSpPr>
            <p:spPr bwMode="auto">
              <a:xfrm>
                <a:off x="7493355" y="5600162"/>
                <a:ext cx="283335" cy="439779"/>
              </a:xfrm>
              <a:prstGeom prst="upArrow">
                <a:avLst>
                  <a:gd name="adj1" fmla="val 50000"/>
                  <a:gd name="adj2" fmla="val 49999"/>
                </a:avLst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967470" y="6063802"/>
                <a:ext cx="1352282" cy="33855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buFontTx/>
                  <a:buNone/>
                  <a:defRPr/>
                </a:pPr>
                <a:r>
                  <a:rPr lang="en-GB" sz="1600" dirty="0">
                    <a:ln>
                      <a:solidFill>
                        <a:srgbClr val="000000"/>
                      </a:solidFill>
                    </a:ln>
                  </a:rPr>
                  <a:t>Post Mortem</a:t>
                </a:r>
                <a:endParaRPr lang="en-US" sz="1600" dirty="0">
                  <a:ln>
                    <a:solidFill>
                      <a:srgbClr val="000000"/>
                    </a:solidFill>
                  </a:ln>
                </a:endParaRPr>
              </a:p>
            </p:txBody>
          </p:sp>
        </p:grpSp>
        <p:grpSp>
          <p:nvGrpSpPr>
            <p:cNvPr id="19" name="Group 36"/>
            <p:cNvGrpSpPr>
              <a:grpSpLocks/>
            </p:cNvGrpSpPr>
            <p:nvPr/>
          </p:nvGrpSpPr>
          <p:grpSpPr bwMode="auto">
            <a:xfrm>
              <a:off x="4537047" y="4967276"/>
              <a:ext cx="2198688" cy="439740"/>
              <a:chOff x="4597758" y="4760890"/>
              <a:chExt cx="2197991" cy="439779"/>
            </a:xfrm>
          </p:grpSpPr>
          <p:sp>
            <p:nvSpPr>
              <p:cNvPr id="20" name="Up Arrow 18"/>
              <p:cNvSpPr>
                <a:spLocks noChangeArrowheads="1"/>
              </p:cNvSpPr>
              <p:nvPr/>
            </p:nvSpPr>
            <p:spPr bwMode="auto">
              <a:xfrm>
                <a:off x="6516709" y="4760890"/>
                <a:ext cx="279040" cy="439779"/>
              </a:xfrm>
              <a:prstGeom prst="upArrow">
                <a:avLst>
                  <a:gd name="adj1" fmla="val 50000"/>
                  <a:gd name="adj2" fmla="val 50003"/>
                </a:avLst>
              </a:prstGeom>
              <a:noFill/>
              <a:ln w="12700" algn="ctr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597758" y="4838161"/>
                <a:ext cx="1918952" cy="33855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buFontTx/>
                  <a:buNone/>
                  <a:defRPr/>
                </a:pPr>
                <a:r>
                  <a:rPr lang="en-GB" sz="1600" dirty="0">
                    <a:ln>
                      <a:solidFill>
                        <a:srgbClr val="000000"/>
                      </a:solidFill>
                    </a:ln>
                  </a:rPr>
                  <a:t>Back to </a:t>
                </a:r>
                <a:r>
                  <a:rPr lang="en-GB" sz="1600" dirty="0" smtClean="0">
                    <a:ln>
                      <a:solidFill>
                        <a:srgbClr val="000000"/>
                      </a:solidFill>
                    </a:ln>
                  </a:rPr>
                  <a:t>production</a:t>
                </a:r>
                <a:endParaRPr lang="en-US" sz="1600" dirty="0">
                  <a:ln>
                    <a:solidFill>
                      <a:srgbClr val="000000"/>
                    </a:solidFill>
                  </a:ln>
                </a:endParaRPr>
              </a:p>
            </p:txBody>
          </p:sp>
        </p:grpSp>
        <p:cxnSp>
          <p:nvCxnSpPr>
            <p:cNvPr id="22" name="Elbow Connector 21"/>
            <p:cNvCxnSpPr>
              <a:cxnSpLocks noChangeShapeType="1"/>
              <a:stCxn id="9" idx="0"/>
              <a:endCxn id="4" idx="0"/>
            </p:cNvCxnSpPr>
            <p:nvPr/>
          </p:nvCxnSpPr>
          <p:spPr bwMode="auto">
            <a:xfrm rot="16200000" flipV="1">
              <a:off x="2568273" y="421734"/>
              <a:ext cx="3876675" cy="6176432"/>
            </a:xfrm>
            <a:prstGeom prst="bentConnector3">
              <a:avLst>
                <a:gd name="adj1" fmla="val 105897"/>
              </a:avLst>
            </a:prstGeom>
            <a:noFill/>
            <a:ln w="25400" algn="ctr">
              <a:solidFill>
                <a:schemeClr val="accent1"/>
              </a:solidFill>
              <a:round/>
              <a:headEnd/>
              <a:tailEnd type="arrow" w="med" len="med"/>
            </a:ln>
          </p:spPr>
        </p:cxnSp>
      </p:grpSp>
      <p:sp>
        <p:nvSpPr>
          <p:cNvPr id="25" name="TextBox 24"/>
          <p:cNvSpPr txBox="1"/>
          <p:nvPr/>
        </p:nvSpPr>
        <p:spPr>
          <a:xfrm>
            <a:off x="428596" y="4000504"/>
            <a:ext cx="392909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Forensic Analysis</a:t>
            </a:r>
          </a:p>
          <a:p>
            <a:r>
              <a:rPr lang="en-GB" sz="2000" dirty="0" smtClean="0"/>
              <a:t>- </a:t>
            </a:r>
            <a:r>
              <a:rPr lang="en-GB" sz="1800" b="1" dirty="0" smtClean="0"/>
              <a:t>Evidence acquisition</a:t>
            </a:r>
          </a:p>
          <a:p>
            <a:r>
              <a:rPr lang="en-GB" sz="1800" dirty="0" smtClean="0"/>
              <a:t>- Log and Timeline analysis</a:t>
            </a:r>
          </a:p>
          <a:p>
            <a:pPr>
              <a:buFontTx/>
              <a:buChar char="-"/>
            </a:pPr>
            <a:r>
              <a:rPr lang="en-GB" sz="1800" dirty="0" smtClean="0"/>
              <a:t> Media (e.g. file system) analysis</a:t>
            </a:r>
          </a:p>
          <a:p>
            <a:pPr>
              <a:buFontTx/>
              <a:buChar char="-"/>
            </a:pPr>
            <a:r>
              <a:rPr lang="en-GB" sz="1800" dirty="0" smtClean="0"/>
              <a:t> String search</a:t>
            </a:r>
          </a:p>
          <a:p>
            <a:pPr>
              <a:buFontTx/>
              <a:buChar char="-"/>
            </a:pPr>
            <a:r>
              <a:rPr lang="en-GB" sz="1800" dirty="0" smtClean="0"/>
              <a:t> Data recovery</a:t>
            </a:r>
          </a:p>
          <a:p>
            <a:pPr>
              <a:buFontTx/>
              <a:buChar char="-"/>
            </a:pPr>
            <a:r>
              <a:rPr lang="en-GB" sz="1800" dirty="0" smtClean="0"/>
              <a:t> </a:t>
            </a:r>
            <a:r>
              <a:rPr lang="en-GB" sz="1800" dirty="0" err="1" smtClean="0"/>
              <a:t>Artifact</a:t>
            </a:r>
            <a:r>
              <a:rPr lang="en-GB" sz="1800" dirty="0" smtClean="0"/>
              <a:t> (malware) analysis</a:t>
            </a:r>
          </a:p>
          <a:p>
            <a:pPr>
              <a:buFontTx/>
              <a:buChar char="-"/>
            </a:pPr>
            <a:r>
              <a:rPr lang="en-GB" sz="1800" dirty="0" smtClean="0"/>
              <a:t> Reporting</a:t>
            </a:r>
            <a:endParaRPr lang="en-US" sz="1800" dirty="0"/>
          </a:p>
        </p:txBody>
      </p:sp>
      <p:sp>
        <p:nvSpPr>
          <p:cNvPr id="26" name="Chevron 25"/>
          <p:cNvSpPr/>
          <p:nvPr/>
        </p:nvSpPr>
        <p:spPr bwMode="auto">
          <a:xfrm>
            <a:off x="2714612" y="1857364"/>
            <a:ext cx="4000528" cy="371475"/>
          </a:xfrm>
          <a:prstGeom prst="chevron">
            <a:avLst/>
          </a:prstGeom>
          <a:solidFill>
            <a:srgbClr val="FF0000">
              <a:alpha val="69000"/>
            </a:srgbClr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buFontTx/>
              <a:buNone/>
              <a:defRPr/>
            </a:pPr>
            <a:r>
              <a:rPr lang="en-GB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Forensic Analysis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7/03/2010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8DB81-008F-4B20-B0BE-42D88DD92F69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EX2/EX3 file system premier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5720" y="1557338"/>
            <a:ext cx="8572560" cy="487205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Superblock</a:t>
            </a:r>
          </a:p>
          <a:p>
            <a:pPr lvl="1"/>
            <a:r>
              <a:rPr lang="en-GB" dirty="0" smtClean="0"/>
              <a:t>Block size, number of blocks, number of </a:t>
            </a:r>
            <a:r>
              <a:rPr lang="en-GB" dirty="0" err="1" smtClean="0"/>
              <a:t>Inodes</a:t>
            </a:r>
            <a:r>
              <a:rPr lang="en-GB" dirty="0" smtClean="0"/>
              <a:t>, number of reserved blocks, number of blocks per group, number of </a:t>
            </a:r>
            <a:r>
              <a:rPr lang="en-GB" dirty="0" err="1" smtClean="0"/>
              <a:t>Inodes</a:t>
            </a:r>
            <a:r>
              <a:rPr lang="en-GB" dirty="0" smtClean="0"/>
              <a:t> per Group</a:t>
            </a:r>
          </a:p>
          <a:p>
            <a:r>
              <a:rPr lang="en-GB" dirty="0" smtClean="0"/>
              <a:t>Block Groups</a:t>
            </a:r>
          </a:p>
          <a:p>
            <a:pPr lvl="1"/>
            <a:r>
              <a:rPr lang="en-GB" dirty="0" smtClean="0"/>
              <a:t>All blocks belong to a Block Group</a:t>
            </a:r>
          </a:p>
          <a:p>
            <a:pPr lvl="1"/>
            <a:r>
              <a:rPr lang="en-GB" dirty="0" smtClean="0"/>
              <a:t>Begins from block 0, after reserved blocks</a:t>
            </a:r>
          </a:p>
          <a:p>
            <a:pPr lvl="1"/>
            <a:r>
              <a:rPr lang="en-GB" dirty="0" smtClean="0"/>
              <a:t>Each Block Group</a:t>
            </a:r>
          </a:p>
          <a:p>
            <a:pPr lvl="2"/>
            <a:r>
              <a:rPr lang="en-GB" dirty="0" smtClean="0"/>
              <a:t>Superblock backup</a:t>
            </a:r>
          </a:p>
          <a:p>
            <a:pPr lvl="2"/>
            <a:r>
              <a:rPr lang="en-GB" dirty="0" smtClean="0"/>
              <a:t>Group Descriptor Table</a:t>
            </a:r>
          </a:p>
          <a:p>
            <a:pPr lvl="2"/>
            <a:r>
              <a:rPr lang="en-GB" dirty="0" smtClean="0"/>
              <a:t>Block Bitmap, </a:t>
            </a:r>
            <a:r>
              <a:rPr lang="en-GB" dirty="0" err="1" smtClean="0"/>
              <a:t>Inode</a:t>
            </a:r>
            <a:r>
              <a:rPr lang="en-GB" dirty="0" smtClean="0"/>
              <a:t> Bitmap</a:t>
            </a:r>
          </a:p>
          <a:p>
            <a:pPr lvl="2"/>
            <a:r>
              <a:rPr lang="en-GB" dirty="0" err="1" smtClean="0"/>
              <a:t>Inode</a:t>
            </a:r>
            <a:r>
              <a:rPr lang="en-GB" dirty="0" smtClean="0"/>
              <a:t> Table, Data Blocks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EX2/3 Meta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tsv54526\Desktop\Ext2-inod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71613"/>
            <a:ext cx="7715304" cy="42148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Directories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Directory itself is a file</a:t>
            </a:r>
          </a:p>
          <a:p>
            <a:r>
              <a:rPr lang="en-GB" dirty="0" smtClean="0"/>
              <a:t>A</a:t>
            </a:r>
            <a:r>
              <a:rPr lang="en-GB" dirty="0" smtClean="0"/>
              <a:t> sequence of entries</a:t>
            </a:r>
          </a:p>
          <a:p>
            <a:pPr lvl="1"/>
            <a:r>
              <a:rPr lang="en-GB" dirty="0" err="1" smtClean="0"/>
              <a:t>Inode</a:t>
            </a:r>
            <a:r>
              <a:rPr lang="en-GB" dirty="0" smtClean="0"/>
              <a:t> number</a:t>
            </a:r>
          </a:p>
          <a:p>
            <a:pPr lvl="1"/>
            <a:r>
              <a:rPr lang="en-GB" dirty="0" smtClean="0"/>
              <a:t>File name</a:t>
            </a:r>
          </a:p>
          <a:p>
            <a:pPr lvl="1"/>
            <a:r>
              <a:rPr lang="en-GB" dirty="0" smtClean="0"/>
              <a:t>Size of file name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72066" y="2714620"/>
          <a:ext cx="3929091" cy="3235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09697"/>
                <a:gridCol w="1309697"/>
                <a:gridCol w="13096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Byte Offset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Inode</a:t>
                      </a:r>
                      <a:r>
                        <a:rPr lang="en-GB" dirty="0" smtClean="0"/>
                        <a:t>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File Names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..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fstab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passwd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 warned!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657744"/>
          </a:xfrm>
        </p:spPr>
        <p:txBody>
          <a:bodyPr/>
          <a:lstStyle/>
          <a:p>
            <a:r>
              <a:rPr lang="en-GB" dirty="0" smtClean="0"/>
              <a:t>No two incidents are identical</a:t>
            </a:r>
            <a:endParaRPr lang="en-US" dirty="0" smtClean="0"/>
          </a:p>
          <a:p>
            <a:r>
              <a:rPr lang="en-US" dirty="0" smtClean="0"/>
              <a:t>NO one-for-all solution, tailor it for your OWN need!</a:t>
            </a:r>
          </a:p>
          <a:p>
            <a:r>
              <a:rPr lang="en-GB" dirty="0" smtClean="0"/>
              <a:t>Many types of incidents</a:t>
            </a:r>
          </a:p>
          <a:p>
            <a:pPr lvl="1"/>
            <a:r>
              <a:rPr lang="en-GB" dirty="0" err="1" smtClean="0"/>
              <a:t>DoS</a:t>
            </a:r>
            <a:r>
              <a:rPr lang="en-GB" dirty="0" smtClean="0"/>
              <a:t>, Virus/Worm, Inappropriate usage, unauthorized access etc. </a:t>
            </a:r>
          </a:p>
          <a:p>
            <a:r>
              <a:rPr lang="en-GB" dirty="0" smtClean="0"/>
              <a:t>Focus on “hacking scenario”</a:t>
            </a:r>
          </a:p>
          <a:p>
            <a:r>
              <a:rPr lang="en-GB" dirty="0" smtClean="0"/>
              <a:t>But the principle remains the same!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1 -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4786346"/>
          </a:xfrm>
        </p:spPr>
        <p:txBody>
          <a:bodyPr/>
          <a:lstStyle/>
          <a:p>
            <a:r>
              <a:rPr lang="en-GB" dirty="0" smtClean="0"/>
              <a:t>Know existing policies, regulations and laws</a:t>
            </a:r>
          </a:p>
          <a:p>
            <a:pPr lvl="1"/>
            <a:r>
              <a:rPr lang="en-GB" b="1" u="sng" dirty="0" smtClean="0"/>
              <a:t>Authority</a:t>
            </a:r>
            <a:r>
              <a:rPr lang="en-GB" dirty="0" smtClean="0"/>
              <a:t> of </a:t>
            </a:r>
            <a:r>
              <a:rPr lang="en-GB" dirty="0" smtClean="0"/>
              <a:t>investigation</a:t>
            </a:r>
          </a:p>
          <a:p>
            <a:pPr lvl="2"/>
            <a:r>
              <a:rPr lang="en-GB" dirty="0" smtClean="0"/>
              <a:t>Job description</a:t>
            </a:r>
          </a:p>
          <a:p>
            <a:pPr lvl="2"/>
            <a:r>
              <a:rPr lang="en-GB" dirty="0" smtClean="0"/>
              <a:t>Incident handling procedure</a:t>
            </a:r>
            <a:endParaRPr lang="en-GB" dirty="0" smtClean="0"/>
          </a:p>
          <a:p>
            <a:pPr lvl="1"/>
            <a:r>
              <a:rPr lang="en-GB" dirty="0" smtClean="0"/>
              <a:t>What information can be collected?</a:t>
            </a:r>
          </a:p>
          <a:p>
            <a:pPr lvl="1"/>
            <a:r>
              <a:rPr lang="en-GB" dirty="0" smtClean="0"/>
              <a:t>Privacy and wiretapping </a:t>
            </a:r>
            <a:r>
              <a:rPr lang="en-GB" dirty="0" smtClean="0"/>
              <a:t>issue</a:t>
            </a:r>
            <a:endParaRPr lang="en-GB" dirty="0"/>
          </a:p>
          <a:p>
            <a:r>
              <a:rPr lang="en-GB" dirty="0" smtClean="0"/>
              <a:t>Do not violate any existing security policies</a:t>
            </a:r>
          </a:p>
          <a:p>
            <a:r>
              <a:rPr lang="en-GB" dirty="0" smtClean="0"/>
              <a:t>And do not break laws!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3375"/>
            <a:ext cx="7772400" cy="809609"/>
          </a:xfrm>
        </p:spPr>
        <p:txBody>
          <a:bodyPr/>
          <a:lstStyle/>
          <a:p>
            <a:r>
              <a:rPr lang="en-GB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Security policy and incident handling procedure</a:t>
            </a:r>
          </a:p>
          <a:p>
            <a:pPr lvl="1"/>
            <a:r>
              <a:rPr lang="en-GB" dirty="0" smtClean="0"/>
              <a:t>Policies &amp; procedures, write them down on PAPER</a:t>
            </a:r>
          </a:p>
          <a:p>
            <a:pPr lvl="1"/>
            <a:r>
              <a:rPr lang="en-GB" dirty="0" smtClean="0"/>
              <a:t>A simple and easy-to-follow procedure is very helpful</a:t>
            </a:r>
          </a:p>
          <a:p>
            <a:r>
              <a:rPr lang="en-GB" dirty="0" smtClean="0"/>
              <a:t>Building a team</a:t>
            </a:r>
          </a:p>
          <a:p>
            <a:pPr lvl="1"/>
            <a:r>
              <a:rPr lang="en-US" dirty="0" smtClean="0"/>
              <a:t>Information about the team - "Organizational Models for Computer Security Incident Response Teams (CSIRTs) (http://www.cert.org/archive/pdf/03hb001.pdf)</a:t>
            </a:r>
            <a:endParaRPr lang="en-GB" dirty="0" smtClean="0"/>
          </a:p>
          <a:p>
            <a:r>
              <a:rPr lang="en-GB" dirty="0" smtClean="0"/>
              <a:t>Contacts information and communication channels</a:t>
            </a:r>
          </a:p>
          <a:p>
            <a:pPr lvl="1"/>
            <a:r>
              <a:rPr lang="en-GB" dirty="0" smtClean="0"/>
              <a:t>Name, telephone, email, PGP keys etc.</a:t>
            </a:r>
          </a:p>
          <a:p>
            <a:r>
              <a:rPr lang="en-GB" dirty="0" smtClean="0"/>
              <a:t>Incidents Prevention</a:t>
            </a:r>
          </a:p>
          <a:p>
            <a:pPr lvl="1"/>
            <a:r>
              <a:rPr lang="en-GB" dirty="0" smtClean="0"/>
              <a:t>Risk assessment</a:t>
            </a:r>
          </a:p>
          <a:p>
            <a:pPr lvl="1"/>
            <a:r>
              <a:rPr lang="en-GB" dirty="0" smtClean="0"/>
              <a:t>Patching, hardening, best practice, education etc.</a:t>
            </a:r>
          </a:p>
          <a:p>
            <a:pPr lvl="1"/>
            <a:r>
              <a:rPr lang="en-GB" dirty="0" smtClean="0"/>
              <a:t>Be aware of your organization's security policy</a:t>
            </a:r>
          </a:p>
          <a:p>
            <a:r>
              <a:rPr lang="en-GB" b="1" dirty="0" smtClean="0"/>
              <a:t>Known your systems before an incident</a:t>
            </a:r>
          </a:p>
          <a:p>
            <a:pPr lvl="1"/>
            <a:r>
              <a:rPr lang="en-GB" dirty="0" smtClean="0"/>
              <a:t>Profile systems and network</a:t>
            </a:r>
          </a:p>
          <a:p>
            <a:pPr lvl="1"/>
            <a:r>
              <a:rPr lang="en-GB" dirty="0" smtClean="0"/>
              <a:t> Know normal behaviours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Toolkit – Live CDs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Incident response toolkit</a:t>
            </a:r>
          </a:p>
          <a:p>
            <a:pPr lvl="1"/>
            <a:r>
              <a:rPr lang="en-GB" dirty="0" smtClean="0"/>
              <a:t>Linux forensic live CDs</a:t>
            </a:r>
          </a:p>
          <a:p>
            <a:pPr lvl="2"/>
            <a:r>
              <a:rPr lang="en-GB" dirty="0" smtClean="0"/>
              <a:t>Helix (no longer free </a:t>
            </a:r>
            <a:r>
              <a:rPr lang="en-GB" dirty="0" smtClean="0">
                <a:sym typeface="Wingdings" pitchFamily="2" charset="2"/>
              </a:rPr>
              <a:t></a:t>
            </a:r>
            <a:r>
              <a:rPr lang="en-GB" dirty="0" smtClean="0"/>
              <a:t>) - </a:t>
            </a:r>
            <a:r>
              <a:rPr lang="en-GB" dirty="0" smtClean="0">
                <a:hlinkClick r:id="rId2"/>
              </a:rPr>
              <a:t>http://e-fense.com/</a:t>
            </a:r>
            <a:endParaRPr lang="en-GB" dirty="0" smtClean="0"/>
          </a:p>
          <a:p>
            <a:pPr lvl="3"/>
            <a:r>
              <a:rPr lang="en-GB" dirty="0" smtClean="0"/>
              <a:t>Live response, live/dead acquisition and analysis</a:t>
            </a:r>
          </a:p>
          <a:p>
            <a:pPr lvl="2"/>
            <a:r>
              <a:rPr lang="fr-FR" dirty="0" smtClean="0"/>
              <a:t>FCCU GNU/Linux </a:t>
            </a:r>
            <a:r>
              <a:rPr lang="fr-FR" dirty="0" err="1" smtClean="0"/>
              <a:t>Forensic</a:t>
            </a:r>
            <a:r>
              <a:rPr lang="fr-FR" dirty="0" smtClean="0"/>
              <a:t> </a:t>
            </a:r>
            <a:r>
              <a:rPr lang="fr-FR" dirty="0" smtClean="0"/>
              <a:t>Boot CD</a:t>
            </a:r>
            <a:endParaRPr lang="en-GB" dirty="0" smtClean="0"/>
          </a:p>
          <a:p>
            <a:pPr lvl="3"/>
            <a:r>
              <a:rPr lang="en-GB" dirty="0" smtClean="0"/>
              <a:t>Belgian Federal Computer Crime Unit</a:t>
            </a:r>
          </a:p>
          <a:p>
            <a:pPr lvl="3"/>
            <a:r>
              <a:rPr lang="en-GB" dirty="0" smtClean="0">
                <a:hlinkClick r:id="rId3"/>
              </a:rPr>
              <a:t>http://www.lnx4n6.be/</a:t>
            </a:r>
            <a:endParaRPr lang="en-GB" dirty="0" smtClean="0"/>
          </a:p>
          <a:p>
            <a:pPr lvl="2"/>
            <a:r>
              <a:rPr lang="en-GB" dirty="0" err="1" smtClean="0"/>
              <a:t>BackTrack</a:t>
            </a:r>
            <a:r>
              <a:rPr lang="en-GB" dirty="0" smtClean="0"/>
              <a:t> 4  has an option to boot into forensic mode</a:t>
            </a:r>
          </a:p>
          <a:p>
            <a:pPr lvl="3"/>
            <a:r>
              <a:rPr lang="en-GB" dirty="0" smtClean="0">
                <a:hlinkClick r:id="rId4"/>
              </a:rPr>
              <a:t>http://remote-exploit.org/backtrack.html</a:t>
            </a:r>
            <a:endParaRPr lang="en-GB" dirty="0" smtClean="0"/>
          </a:p>
          <a:p>
            <a:pPr lvl="2"/>
            <a:r>
              <a:rPr lang="en-GB" dirty="0" smtClean="0"/>
              <a:t>Many others</a:t>
            </a:r>
          </a:p>
          <a:p>
            <a:pPr lvl="1"/>
            <a:r>
              <a:rPr lang="en-GB" dirty="0" smtClean="0"/>
              <a:t>Will not modify the target system </a:t>
            </a:r>
            <a:r>
              <a:rPr lang="en-GB" dirty="0" err="1" smtClean="0"/>
              <a:t>harddisk</a:t>
            </a:r>
            <a:endParaRPr lang="en-GB" dirty="0" smtClean="0"/>
          </a:p>
          <a:p>
            <a:pPr lvl="2"/>
            <a:r>
              <a:rPr lang="en-GB" dirty="0" smtClean="0"/>
              <a:t>Will not auto-mount devices on target system</a:t>
            </a:r>
          </a:p>
          <a:p>
            <a:pPr lvl="2"/>
            <a:r>
              <a:rPr lang="en-GB" dirty="0" smtClean="0"/>
              <a:t>Will not use target system swap partition</a:t>
            </a:r>
          </a:p>
          <a:p>
            <a:pPr lvl="2"/>
            <a:r>
              <a:rPr lang="en-GB" dirty="0" smtClean="0"/>
              <a:t>Build-in some well-known open source forensic tools</a:t>
            </a:r>
          </a:p>
          <a:p>
            <a:pPr lvl="2"/>
            <a:endParaRPr lang="en-GB" dirty="0" smtClean="0"/>
          </a:p>
          <a:p>
            <a:pPr lvl="2"/>
            <a:endParaRPr lang="en-GB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3375"/>
            <a:ext cx="7772400" cy="881047"/>
          </a:xfrm>
        </p:spPr>
        <p:txBody>
          <a:bodyPr/>
          <a:lstStyle/>
          <a:p>
            <a:r>
              <a:rPr lang="en-GB" dirty="0" smtClean="0"/>
              <a:t>Toolkit - Forensic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535785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Any Linux system plus proper open source forensic tools</a:t>
            </a:r>
          </a:p>
          <a:p>
            <a:r>
              <a:rPr lang="en-GB" dirty="0" smtClean="0"/>
              <a:t>US CERT forensic appliance (fedora)</a:t>
            </a:r>
          </a:p>
          <a:p>
            <a:pPr lvl="1"/>
            <a:r>
              <a:rPr lang="en-US" dirty="0" smtClean="0"/>
              <a:t>A fully functional Linux VM forensics </a:t>
            </a:r>
            <a:r>
              <a:rPr lang="en-US" dirty="0" smtClean="0"/>
              <a:t>appliance</a:t>
            </a:r>
          </a:p>
          <a:p>
            <a:pPr lvl="1"/>
            <a:r>
              <a:rPr lang="en-GB" dirty="0" smtClean="0"/>
              <a:t>Linux Forensics Tools </a:t>
            </a:r>
            <a:r>
              <a:rPr lang="en-GB" dirty="0" smtClean="0"/>
              <a:t>Repository (RPMs for fedora)</a:t>
            </a:r>
            <a:endParaRPr lang="en-GB" dirty="0" smtClean="0"/>
          </a:p>
          <a:p>
            <a:pPr lvl="1"/>
            <a:r>
              <a:rPr lang="en-US" dirty="0" smtClean="0">
                <a:hlinkClick r:id="rId2"/>
              </a:rPr>
              <a:t>http://www.cert.org/forensics/tools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GB" dirty="0" smtClean="0"/>
          </a:p>
          <a:p>
            <a:r>
              <a:rPr lang="en-GB" dirty="0" smtClean="0"/>
              <a:t>SANS SIFT workstation (</a:t>
            </a:r>
            <a:r>
              <a:rPr lang="en-GB" dirty="0" err="1" smtClean="0"/>
              <a:t>Ubuntu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VM forensic appliance</a:t>
            </a:r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://computer-forensics2.sans.org/community/siftkit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GB" dirty="0" smtClean="0"/>
              <a:t>Free, but registered first</a:t>
            </a:r>
          </a:p>
          <a:p>
            <a:r>
              <a:rPr lang="en-GB" dirty="0" err="1" smtClean="0"/>
              <a:t>BackTrack</a:t>
            </a:r>
            <a:endParaRPr lang="en-GB" dirty="0" smtClean="0"/>
          </a:p>
          <a:p>
            <a:r>
              <a:rPr lang="en-GB" dirty="0" smtClean="0"/>
              <a:t>Load of tools readily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FC style">
      <a:majorFont>
        <a:latin typeface="Corisande"/>
        <a:ea typeface=""/>
        <a:cs typeface=""/>
      </a:majorFont>
      <a:minorFont>
        <a:latin typeface="Corisand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FC style">
      <a:majorFont>
        <a:latin typeface="Corisande"/>
        <a:ea typeface=""/>
        <a:cs typeface=""/>
      </a:majorFont>
      <a:minorFont>
        <a:latin typeface="Corisand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</TotalTime>
  <Words>1659</Words>
  <Application>Microsoft Office PowerPoint</Application>
  <PresentationFormat>On-screen Show (4:3)</PresentationFormat>
  <Paragraphs>396</Paragraphs>
  <Slides>43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Blank Presentation</vt:lpstr>
      <vt:lpstr>1_Blank Presentation</vt:lpstr>
      <vt:lpstr>Security Incident Investigation</vt:lpstr>
      <vt:lpstr>Overview</vt:lpstr>
      <vt:lpstr>Slide 3</vt:lpstr>
      <vt:lpstr>Incident Handling Lifecycle</vt:lpstr>
      <vt:lpstr>Be warned!</vt:lpstr>
      <vt:lpstr>Step 1 - Preparation</vt:lpstr>
      <vt:lpstr>Preparation</vt:lpstr>
      <vt:lpstr>Toolkit – Live CDs</vt:lpstr>
      <vt:lpstr>Toolkit - Forensic</vt:lpstr>
      <vt:lpstr>Toolkit - Forensic</vt:lpstr>
      <vt:lpstr>Toolkit – Network forensic</vt:lpstr>
      <vt:lpstr>Toolkit – Build in</vt:lpstr>
      <vt:lpstr>Incident Handling Lifecycle</vt:lpstr>
      <vt:lpstr>Step 2 - Identification</vt:lpstr>
      <vt:lpstr>Identification</vt:lpstr>
      <vt:lpstr>Incident Handling Lifecycle</vt:lpstr>
      <vt:lpstr>Step 3 – Containment &amp; Forensic Analysis</vt:lpstr>
      <vt:lpstr>Forensic Analysis</vt:lpstr>
      <vt:lpstr>How to collect evidences</vt:lpstr>
      <vt:lpstr>Volatile Data Collection</vt:lpstr>
      <vt:lpstr>Volatile Data Collection?</vt:lpstr>
      <vt:lpstr>Other volatile data</vt:lpstr>
      <vt:lpstr>What to do with memory image?</vt:lpstr>
      <vt:lpstr>Collect Evidence – Disk Image</vt:lpstr>
      <vt:lpstr>Disk Image</vt:lpstr>
      <vt:lpstr>Disk Image</vt:lpstr>
      <vt:lpstr>Disk image</vt:lpstr>
      <vt:lpstr>What to do with disk images?</vt:lpstr>
      <vt:lpstr>Evidence Collection</vt:lpstr>
      <vt:lpstr>After Evidence Collection</vt:lpstr>
      <vt:lpstr>Incident Handling Lifecycle</vt:lpstr>
      <vt:lpstr>Step 4 Eradiation</vt:lpstr>
      <vt:lpstr>Incident Handling Lifecycle</vt:lpstr>
      <vt:lpstr>Recovery</vt:lpstr>
      <vt:lpstr>Incident Handling Lifecycle</vt:lpstr>
      <vt:lpstr>Step 6 – Lesson learned</vt:lpstr>
      <vt:lpstr>Thanks</vt:lpstr>
      <vt:lpstr>DEMO</vt:lpstr>
      <vt:lpstr>The rootkit</vt:lpstr>
      <vt:lpstr>DEMO</vt:lpstr>
      <vt:lpstr>EX2/EX3 file system premier</vt:lpstr>
      <vt:lpstr>EX2/3 Meta Data structure</vt:lpstr>
      <vt:lpstr>Directories</vt:lpstr>
    </vt:vector>
  </TitlesOfParts>
  <Company>BMB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Liane Willington</dc:creator>
  <cp:lastModifiedBy>Mingchao Ma</cp:lastModifiedBy>
  <cp:revision>148</cp:revision>
  <dcterms:created xsi:type="dcterms:W3CDTF">2007-03-15T09:55:48Z</dcterms:created>
  <dcterms:modified xsi:type="dcterms:W3CDTF">2010-06-10T21:57:31Z</dcterms:modified>
</cp:coreProperties>
</file>