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73" r:id="rId4"/>
    <p:sldId id="264" r:id="rId5"/>
    <p:sldId id="265" r:id="rId6"/>
    <p:sldId id="266" r:id="rId7"/>
    <p:sldId id="267" r:id="rId8"/>
    <p:sldId id="270" r:id="rId9"/>
    <p:sldId id="272" r:id="rId10"/>
    <p:sldId id="271" r:id="rId11"/>
    <p:sldId id="269" r:id="rId12"/>
    <p:sldId id="268" r:id="rId13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02" autoAdjust="0"/>
    <p:restoredTop sz="86369" autoAdjust="0"/>
  </p:normalViewPr>
  <p:slideViewPr>
    <p:cSldViewPr>
      <p:cViewPr varScale="1">
        <p:scale>
          <a:sx n="63" d="100"/>
          <a:sy n="63" d="100"/>
        </p:scale>
        <p:origin x="-136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168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B2C25C-9A36-4945-B38C-16E3701CCA7A}" type="datetimeFigureOut">
              <a:rPr lang="en-US"/>
              <a:pPr>
                <a:defRPr/>
              </a:pPr>
              <a:t>6/11/2010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F0CA6F-CDC0-478D-8CA9-4A7FDD47055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55E558-77B6-4DB7-9626-759FA8D9B266}" type="datetimeFigureOut">
              <a:rPr lang="en-US"/>
              <a:pPr>
                <a:defRPr/>
              </a:pPr>
              <a:t>6/11/2010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EED14E-3EFF-4848-94E3-06B29EAC19E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4A13D2-3364-489B-A285-D78A0AD9042B}" type="datetimeFigureOut">
              <a:rPr lang="en-US"/>
              <a:pPr>
                <a:defRPr/>
              </a:pPr>
              <a:t>6/11/2010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29C1B4-FC9D-447B-9F11-FE2039DD0CC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0430" y="274638"/>
            <a:ext cx="5186370" cy="1143000"/>
          </a:xfrm>
        </p:spPr>
        <p:txBody>
          <a:bodyPr/>
          <a:lstStyle>
            <a:lvl1pPr>
              <a:defRPr baseline="0">
                <a:solidFill>
                  <a:srgbClr val="65DD5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45F151-A644-4E2A-B512-6E59C7E42F68}" type="datetimeFigureOut">
              <a:rPr lang="en-US"/>
              <a:pPr>
                <a:defRPr/>
              </a:pPr>
              <a:t>6/11/2010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0D8806-69E0-42B4-9294-8C1C8454F29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ABCF0E-2579-496A-9625-E9D4B17163F4}" type="datetimeFigureOut">
              <a:rPr lang="en-US"/>
              <a:pPr>
                <a:defRPr/>
              </a:pPr>
              <a:t>6/11/2010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5118DB-8679-4261-A985-319BC85637D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5119EC-7A0F-49A9-9D40-F9092A868B4D}" type="datetimeFigureOut">
              <a:rPr lang="en-US"/>
              <a:pPr>
                <a:defRPr/>
              </a:pPr>
              <a:t>6/11/2010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8416E9-5D57-4867-AA00-86F749EDB20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313AA3-D584-4E83-89B2-DA340772FDB9}" type="datetimeFigureOut">
              <a:rPr lang="en-US"/>
              <a:pPr>
                <a:defRPr/>
              </a:pPr>
              <a:t>6/11/2010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DBF39B-580F-4E8C-84F3-92C29340310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8E1854-5A4F-433D-9B44-9A15C50CC8B0}" type="datetimeFigureOut">
              <a:rPr lang="en-US"/>
              <a:pPr>
                <a:defRPr/>
              </a:pPr>
              <a:t>6/11/2010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242E70-C572-4C8E-B9C0-09EF7BB40F1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7E3835-62F7-4B15-A90C-935F7637EC1B}" type="datetimeFigureOut">
              <a:rPr lang="en-US"/>
              <a:pPr>
                <a:defRPr/>
              </a:pPr>
              <a:t>6/11/2010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CB3FAD-E4B2-46E7-92A5-B2EBBBE9B89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C040E6-5A91-4881-B6C9-5C17AAD1CB23}" type="datetimeFigureOut">
              <a:rPr lang="en-US"/>
              <a:pPr>
                <a:defRPr/>
              </a:pPr>
              <a:t>6/11/2010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6882EB-B61A-40BC-8E74-3C331B9B285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8C7975C-188B-4C40-A8A9-B3499CC869D1}" type="datetimeFigureOut">
              <a:rPr lang="en-US"/>
              <a:pPr>
                <a:defRPr/>
              </a:pPr>
              <a:t>6/11/2010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F3A66E6-32C1-4409-B0DB-9AB873F8331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8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ransition spd="slow">
    <p:fade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inca.sdsc.edu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inca.sdsc.edu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3"/>
          <p:cNvSpPr>
            <a:spLocks noGrp="1"/>
          </p:cNvSpPr>
          <p:nvPr>
            <p:ph type="ctrTitle"/>
          </p:nvPr>
        </p:nvSpPr>
        <p:spPr>
          <a:xfrm>
            <a:off x="685800" y="1828801"/>
            <a:ext cx="7772400" cy="2133600"/>
          </a:xfrm>
        </p:spPr>
        <p:txBody>
          <a:bodyPr/>
          <a:lstStyle/>
          <a:p>
            <a:pPr algn="l"/>
            <a:r>
              <a:rPr lang="en-GB" sz="5400" dirty="0" smtClean="0"/>
              <a:t>NGS – INCA Monitoring</a:t>
            </a:r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sz="3200" dirty="0" smtClean="0">
                <a:solidFill>
                  <a:schemeClr val="bg1"/>
                </a:solidFill>
              </a:rPr>
              <a:t>David Spence – University of Oxford</a:t>
            </a:r>
            <a:br>
              <a:rPr lang="en-US" sz="3200" dirty="0" smtClean="0">
                <a:solidFill>
                  <a:schemeClr val="bg1"/>
                </a:solidFill>
              </a:rPr>
            </a:br>
            <a:r>
              <a:rPr lang="en-US" sz="3200" dirty="0" smtClean="0">
                <a:solidFill>
                  <a:schemeClr val="bg1"/>
                </a:solidFill>
              </a:rPr>
              <a:t>Shiv Kaushal – University of Leeds</a:t>
            </a:r>
          </a:p>
        </p:txBody>
      </p:sp>
      <p:pic>
        <p:nvPicPr>
          <p:cNvPr id="3" name="Picture 11" descr="Inca Logo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4248" y="1340768"/>
            <a:ext cx="1676400" cy="632759"/>
          </a:xfrm>
          <a:prstGeom prst="rect">
            <a:avLst/>
          </a:prstGeom>
          <a:noFill/>
          <a:effectLst>
            <a:reflection stA="25000" endPos="30000" dist="12700" dir="5400000" sy="-100000" algn="bl" rotWithShape="0"/>
          </a:effectLst>
        </p:spPr>
      </p:pic>
      <p:sp>
        <p:nvSpPr>
          <p:cNvPr id="4" name="TextBox 3"/>
          <p:cNvSpPr txBox="1"/>
          <p:nvPr/>
        </p:nvSpPr>
        <p:spPr>
          <a:xfrm>
            <a:off x="5146206" y="489017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59634" t="10080" r="15592"/>
          <a:stretch>
            <a:fillRect/>
          </a:stretch>
        </p:blipFill>
        <p:spPr bwMode="auto">
          <a:xfrm>
            <a:off x="2699792" y="1556792"/>
            <a:ext cx="3492391" cy="4496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Management Reports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Next?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772816"/>
            <a:ext cx="7931224" cy="4353347"/>
          </a:xfrm>
        </p:spPr>
        <p:txBody>
          <a:bodyPr>
            <a:normAutofit/>
          </a:bodyPr>
          <a:lstStyle/>
          <a:p>
            <a:r>
              <a:rPr lang="en-GB" dirty="0" smtClean="0"/>
              <a:t>EGEE </a:t>
            </a:r>
            <a:r>
              <a:rPr lang="en-GB" dirty="0" err="1" smtClean="0"/>
              <a:t>Nagios</a:t>
            </a:r>
            <a:r>
              <a:rPr lang="en-GB" dirty="0" smtClean="0"/>
              <a:t> system</a:t>
            </a:r>
          </a:p>
          <a:p>
            <a:r>
              <a:rPr lang="en-GB" dirty="0" smtClean="0"/>
              <a:t>Simple Inca interface</a:t>
            </a:r>
          </a:p>
          <a:p>
            <a:r>
              <a:rPr lang="en-US" dirty="0" err="1" smtClean="0"/>
              <a:t>Nagios</a:t>
            </a:r>
            <a:r>
              <a:rPr lang="en-US" dirty="0" smtClean="0"/>
              <a:t> reporter 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http://inca2.ngs.ac.uk/</a:t>
            </a:r>
            <a:endParaRPr lang="en-GB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Why Monitor?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844824"/>
            <a:ext cx="7931224" cy="4281339"/>
          </a:xfrm>
        </p:spPr>
        <p:txBody>
          <a:bodyPr/>
          <a:lstStyle/>
          <a:p>
            <a:r>
              <a:rPr lang="en-GB" dirty="0" smtClean="0"/>
              <a:t>Membership</a:t>
            </a:r>
          </a:p>
          <a:p>
            <a:r>
              <a:rPr lang="en-GB" dirty="0" smtClean="0"/>
              <a:t>Management</a:t>
            </a:r>
          </a:p>
          <a:p>
            <a:r>
              <a:rPr lang="en-GB" dirty="0" smtClean="0"/>
              <a:t>Operations</a:t>
            </a:r>
          </a:p>
          <a:p>
            <a:r>
              <a:rPr lang="en-GB" dirty="0" smtClean="0"/>
              <a:t>Users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59832" y="274638"/>
            <a:ext cx="5626968" cy="1143000"/>
          </a:xfrm>
        </p:spPr>
        <p:txBody>
          <a:bodyPr/>
          <a:lstStyle/>
          <a:p>
            <a:r>
              <a:rPr lang="en-GB" dirty="0" smtClean="0">
                <a:solidFill>
                  <a:srgbClr val="65DD51"/>
                </a:solidFill>
              </a:rPr>
              <a:t>Other monitoring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 smtClean="0"/>
              <a:t>Ganglia</a:t>
            </a:r>
          </a:p>
          <a:p>
            <a:pPr marL="342900" lvl="1" indent="-342900">
              <a:buFont typeface="Arial" charset="0"/>
              <a:buChar char="•"/>
            </a:pPr>
            <a:r>
              <a:rPr lang="en-US" dirty="0" smtClean="0"/>
              <a:t>http://ganglia.ngs.rl.ac.uk/</a:t>
            </a:r>
          </a:p>
          <a:p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 smtClean="0"/>
              <a:t>Load Monitor</a:t>
            </a:r>
          </a:p>
          <a:p>
            <a:pPr marL="342900" lvl="1" indent="-342900">
              <a:buFont typeface="Arial" charset="0"/>
              <a:buChar char="•"/>
            </a:pPr>
            <a:r>
              <a:rPr lang="en-GB" dirty="0" smtClean="0"/>
              <a:t>http://www.ngs.ac.uk/</a:t>
            </a:r>
            <a:r>
              <a:rPr lang="en-US" dirty="0" smtClean="0"/>
              <a:t>load-monitor</a:t>
            </a:r>
          </a:p>
          <a:p>
            <a:endParaRPr lang="en-GB" b="1" dirty="0" smtClean="0"/>
          </a:p>
          <a:p>
            <a:endParaRPr lang="en-GB" dirty="0"/>
          </a:p>
        </p:txBody>
      </p:sp>
      <p:pic>
        <p:nvPicPr>
          <p:cNvPr id="5" name="Picture 4" descr="Ganglia Manchest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2708920"/>
            <a:ext cx="3968233" cy="3399656"/>
          </a:xfrm>
          <a:prstGeom prst="rect">
            <a:avLst/>
          </a:prstGeom>
        </p:spPr>
      </p:pic>
      <p:pic>
        <p:nvPicPr>
          <p:cNvPr id="6" name="Picture 5" descr="Picture 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92080" y="2996952"/>
            <a:ext cx="2922536" cy="3115692"/>
          </a:xfrm>
          <a:prstGeom prst="rect">
            <a:avLst/>
          </a:prstGeom>
        </p:spPr>
      </p:pic>
      <p:pic>
        <p:nvPicPr>
          <p:cNvPr id="7" name="Picture 6" descr="load-dia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08104" y="3573016"/>
            <a:ext cx="2520280" cy="1468351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2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2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2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is Inca?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Produced by SDSC for </a:t>
            </a:r>
            <a:r>
              <a:rPr lang="en-GB" dirty="0" err="1" smtClean="0"/>
              <a:t>Terragrid</a:t>
            </a:r>
            <a:endParaRPr lang="en-GB" dirty="0" smtClean="0"/>
          </a:p>
          <a:p>
            <a:r>
              <a:rPr lang="en-GB" dirty="0" smtClean="0"/>
              <a:t>NGS uses version 2.0</a:t>
            </a:r>
          </a:p>
          <a:p>
            <a:r>
              <a:rPr lang="en-GB" dirty="0" smtClean="0"/>
              <a:t>Features</a:t>
            </a:r>
          </a:p>
          <a:p>
            <a:pPr lvl="1"/>
            <a:r>
              <a:rPr lang="en-GB" dirty="0" smtClean="0"/>
              <a:t>Grid</a:t>
            </a:r>
          </a:p>
          <a:p>
            <a:pPr lvl="1"/>
            <a:r>
              <a:rPr lang="en-GB" dirty="0" smtClean="0"/>
              <a:t>Centralised</a:t>
            </a:r>
          </a:p>
          <a:p>
            <a:pPr lvl="1"/>
            <a:r>
              <a:rPr lang="en-GB" dirty="0" smtClean="0"/>
              <a:t>Reporters</a:t>
            </a:r>
          </a:p>
          <a:p>
            <a:pPr lvl="1"/>
            <a:r>
              <a:rPr lang="en-GB" dirty="0" smtClean="0"/>
              <a:t>User level</a:t>
            </a:r>
          </a:p>
        </p:txBody>
      </p:sp>
      <p:pic>
        <p:nvPicPr>
          <p:cNvPr id="4" name="Picture 11" descr="Inca Logo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400" y="5181600"/>
            <a:ext cx="1676400" cy="632759"/>
          </a:xfrm>
          <a:prstGeom prst="rect">
            <a:avLst/>
          </a:prstGeom>
          <a:noFill/>
          <a:effectLst>
            <a:reflection stA="25000" endPos="30000" dist="12700" dir="5400000" sy="-100000" algn="bl" rotWithShape="0"/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Inca for the NGS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Value based reporters</a:t>
            </a:r>
          </a:p>
          <a:p>
            <a:r>
              <a:rPr lang="en-US" dirty="0" smtClean="0"/>
              <a:t>Remote testing</a:t>
            </a:r>
          </a:p>
          <a:p>
            <a:r>
              <a:rPr lang="en-US" dirty="0" smtClean="0"/>
              <a:t>Custom display</a:t>
            </a:r>
          </a:p>
          <a:p>
            <a:r>
              <a:rPr lang="en-US" dirty="0" smtClean="0"/>
              <a:t>Historical views</a:t>
            </a:r>
          </a:p>
          <a:p>
            <a:r>
              <a:rPr lang="en-US" dirty="0" smtClean="0"/>
              <a:t>Management Reports</a:t>
            </a:r>
          </a:p>
          <a:p>
            <a:r>
              <a:rPr lang="en-US" dirty="0" smtClean="0"/>
              <a:t>Email notifications</a:t>
            </a:r>
          </a:p>
          <a:p>
            <a:r>
              <a:rPr lang="en-US" dirty="0" smtClean="0"/>
              <a:t>Configuration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381000" y="1066800"/>
            <a:ext cx="8497888" cy="5027612"/>
            <a:chOff x="249" y="1026"/>
            <a:chExt cx="5353" cy="3167"/>
          </a:xfrm>
        </p:grpSpPr>
        <p:sp>
          <p:nvSpPr>
            <p:cNvPr id="5" name="Oval 7"/>
            <p:cNvSpPr>
              <a:spLocks noChangeArrowheads="1"/>
            </p:cNvSpPr>
            <p:nvPr/>
          </p:nvSpPr>
          <p:spPr bwMode="auto">
            <a:xfrm>
              <a:off x="5057" y="2205"/>
              <a:ext cx="499" cy="22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" name="Rectangle 8"/>
            <p:cNvSpPr>
              <a:spLocks noChangeArrowheads="1"/>
            </p:cNvSpPr>
            <p:nvPr/>
          </p:nvSpPr>
          <p:spPr bwMode="auto">
            <a:xfrm>
              <a:off x="5057" y="1842"/>
              <a:ext cx="499" cy="499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" name="Oval 9"/>
            <p:cNvSpPr>
              <a:spLocks noChangeArrowheads="1"/>
            </p:cNvSpPr>
            <p:nvPr/>
          </p:nvSpPr>
          <p:spPr bwMode="auto">
            <a:xfrm>
              <a:off x="5057" y="1752"/>
              <a:ext cx="499" cy="22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" name="Line 10"/>
            <p:cNvSpPr>
              <a:spLocks noChangeShapeType="1"/>
            </p:cNvSpPr>
            <p:nvPr/>
          </p:nvSpPr>
          <p:spPr bwMode="auto">
            <a:xfrm>
              <a:off x="5057" y="1888"/>
              <a:ext cx="0" cy="45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Line 11"/>
            <p:cNvSpPr>
              <a:spLocks noChangeShapeType="1"/>
            </p:cNvSpPr>
            <p:nvPr/>
          </p:nvSpPr>
          <p:spPr bwMode="auto">
            <a:xfrm>
              <a:off x="5556" y="1842"/>
              <a:ext cx="0" cy="49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Text Box 12"/>
            <p:cNvSpPr txBox="1">
              <a:spLocks noChangeArrowheads="1"/>
            </p:cNvSpPr>
            <p:nvPr/>
          </p:nvSpPr>
          <p:spPr bwMode="auto">
            <a:xfrm>
              <a:off x="5012" y="1752"/>
              <a:ext cx="590" cy="6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115000"/>
                </a:lnSpc>
                <a:spcBef>
                  <a:spcPct val="50000"/>
                </a:spcBef>
              </a:pPr>
              <a:r>
                <a:rPr lang="en-GB" dirty="0">
                  <a:solidFill>
                    <a:srgbClr val="1E1C11"/>
                  </a:solidFill>
                </a:rPr>
                <a:t>NGS Oracle DB </a:t>
              </a:r>
            </a:p>
          </p:txBody>
        </p:sp>
        <p:sp>
          <p:nvSpPr>
            <p:cNvPr id="11" name="Rectangle 13"/>
            <p:cNvSpPr>
              <a:spLocks noChangeArrowheads="1"/>
            </p:cNvSpPr>
            <p:nvPr/>
          </p:nvSpPr>
          <p:spPr bwMode="auto">
            <a:xfrm>
              <a:off x="3833" y="1888"/>
              <a:ext cx="726" cy="453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GB" dirty="0">
                  <a:solidFill>
                    <a:srgbClr val="1E1C11"/>
                  </a:solidFill>
                </a:rPr>
                <a:t>Depot</a:t>
              </a:r>
            </a:p>
          </p:txBody>
        </p:sp>
        <p:sp>
          <p:nvSpPr>
            <p:cNvPr id="12" name="Rectangle 14"/>
            <p:cNvSpPr>
              <a:spLocks noChangeArrowheads="1"/>
            </p:cNvSpPr>
            <p:nvPr/>
          </p:nvSpPr>
          <p:spPr bwMode="auto">
            <a:xfrm>
              <a:off x="3833" y="1117"/>
              <a:ext cx="726" cy="453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GB" dirty="0">
                  <a:solidFill>
                    <a:srgbClr val="1E1C11"/>
                  </a:solidFill>
                </a:rPr>
                <a:t>Data </a:t>
              </a:r>
            </a:p>
            <a:p>
              <a:pPr algn="ctr"/>
              <a:r>
                <a:rPr lang="en-GB" dirty="0">
                  <a:solidFill>
                    <a:srgbClr val="1E1C11"/>
                  </a:solidFill>
                </a:rPr>
                <a:t>Consumer</a:t>
              </a:r>
            </a:p>
          </p:txBody>
        </p:sp>
        <p:sp>
          <p:nvSpPr>
            <p:cNvPr id="13" name="Rectangle 15"/>
            <p:cNvSpPr>
              <a:spLocks noChangeArrowheads="1"/>
            </p:cNvSpPr>
            <p:nvPr/>
          </p:nvSpPr>
          <p:spPr bwMode="auto">
            <a:xfrm>
              <a:off x="2336" y="1117"/>
              <a:ext cx="725" cy="453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GB" dirty="0">
                  <a:solidFill>
                    <a:srgbClr val="1E1C11"/>
                  </a:solidFill>
                </a:rPr>
                <a:t>Reporter</a:t>
              </a:r>
            </a:p>
            <a:p>
              <a:pPr algn="ctr"/>
              <a:r>
                <a:rPr lang="en-GB" dirty="0">
                  <a:solidFill>
                    <a:srgbClr val="1E1C11"/>
                  </a:solidFill>
                </a:rPr>
                <a:t>Repository</a:t>
              </a:r>
            </a:p>
          </p:txBody>
        </p:sp>
        <p:sp>
          <p:nvSpPr>
            <p:cNvPr id="14" name="Rectangle 16"/>
            <p:cNvSpPr>
              <a:spLocks noChangeArrowheads="1"/>
            </p:cNvSpPr>
            <p:nvPr/>
          </p:nvSpPr>
          <p:spPr bwMode="auto">
            <a:xfrm>
              <a:off x="2336" y="1888"/>
              <a:ext cx="725" cy="453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GB" dirty="0">
                  <a:solidFill>
                    <a:srgbClr val="1E1C11"/>
                  </a:solidFill>
                </a:rPr>
                <a:t>Agent</a:t>
              </a:r>
            </a:p>
          </p:txBody>
        </p:sp>
        <p:sp>
          <p:nvSpPr>
            <p:cNvPr id="15" name="Line 17"/>
            <p:cNvSpPr>
              <a:spLocks noChangeShapeType="1"/>
            </p:cNvSpPr>
            <p:nvPr/>
          </p:nvSpPr>
          <p:spPr bwMode="auto">
            <a:xfrm>
              <a:off x="4558" y="2115"/>
              <a:ext cx="499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lg" len="lg"/>
              <a:tailEnd type="triangle" w="lg" len="lg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Line 18"/>
            <p:cNvSpPr>
              <a:spLocks noChangeShapeType="1"/>
            </p:cNvSpPr>
            <p:nvPr/>
          </p:nvSpPr>
          <p:spPr bwMode="auto">
            <a:xfrm flipV="1">
              <a:off x="4195" y="1570"/>
              <a:ext cx="0" cy="3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Line 19"/>
            <p:cNvSpPr>
              <a:spLocks noChangeShapeType="1"/>
            </p:cNvSpPr>
            <p:nvPr/>
          </p:nvSpPr>
          <p:spPr bwMode="auto">
            <a:xfrm>
              <a:off x="2699" y="1570"/>
              <a:ext cx="0" cy="3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Line 20"/>
            <p:cNvSpPr>
              <a:spLocks noChangeShapeType="1"/>
            </p:cNvSpPr>
            <p:nvPr/>
          </p:nvSpPr>
          <p:spPr bwMode="auto">
            <a:xfrm>
              <a:off x="3061" y="2115"/>
              <a:ext cx="7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Rectangle 21"/>
            <p:cNvSpPr>
              <a:spLocks noChangeArrowheads="1"/>
            </p:cNvSpPr>
            <p:nvPr/>
          </p:nvSpPr>
          <p:spPr bwMode="auto">
            <a:xfrm>
              <a:off x="1111" y="1888"/>
              <a:ext cx="725" cy="453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GB" dirty="0" err="1">
                  <a:solidFill>
                    <a:srgbClr val="1E1C11"/>
                  </a:solidFill>
                </a:rPr>
                <a:t>Incat</a:t>
              </a:r>
              <a:endParaRPr lang="en-GB" dirty="0">
                <a:solidFill>
                  <a:srgbClr val="1E1C11"/>
                </a:solidFill>
              </a:endParaRPr>
            </a:p>
          </p:txBody>
        </p:sp>
        <p:sp>
          <p:nvSpPr>
            <p:cNvPr id="20" name="Oval 22"/>
            <p:cNvSpPr>
              <a:spLocks noChangeArrowheads="1"/>
            </p:cNvSpPr>
            <p:nvPr/>
          </p:nvSpPr>
          <p:spPr bwMode="auto">
            <a:xfrm>
              <a:off x="295" y="1026"/>
              <a:ext cx="590" cy="589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GB" dirty="0">
                  <a:solidFill>
                    <a:srgbClr val="1E1C11"/>
                  </a:solidFill>
                </a:rPr>
                <a:t>Admin</a:t>
              </a:r>
            </a:p>
          </p:txBody>
        </p:sp>
        <p:sp>
          <p:nvSpPr>
            <p:cNvPr id="21" name="Line 23"/>
            <p:cNvSpPr>
              <a:spLocks noChangeShapeType="1"/>
            </p:cNvSpPr>
            <p:nvPr/>
          </p:nvSpPr>
          <p:spPr bwMode="auto">
            <a:xfrm>
              <a:off x="793" y="1525"/>
              <a:ext cx="318" cy="3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Line 24"/>
            <p:cNvSpPr>
              <a:spLocks noChangeShapeType="1"/>
            </p:cNvSpPr>
            <p:nvPr/>
          </p:nvSpPr>
          <p:spPr bwMode="auto">
            <a:xfrm>
              <a:off x="1837" y="2115"/>
              <a:ext cx="49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Line 25"/>
            <p:cNvSpPr>
              <a:spLocks noChangeShapeType="1"/>
            </p:cNvSpPr>
            <p:nvPr/>
          </p:nvSpPr>
          <p:spPr bwMode="auto">
            <a:xfrm>
              <a:off x="884" y="1344"/>
              <a:ext cx="145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Rectangle 26"/>
            <p:cNvSpPr>
              <a:spLocks noChangeArrowheads="1"/>
            </p:cNvSpPr>
            <p:nvPr/>
          </p:nvSpPr>
          <p:spPr bwMode="auto">
            <a:xfrm>
              <a:off x="3243" y="3067"/>
              <a:ext cx="1043" cy="907"/>
            </a:xfrm>
            <a:prstGeom prst="rect">
              <a:avLst/>
            </a:prstGeom>
            <a:solidFill>
              <a:srgbClr val="3399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Rectangle 27"/>
            <p:cNvSpPr>
              <a:spLocks noChangeArrowheads="1"/>
            </p:cNvSpPr>
            <p:nvPr/>
          </p:nvSpPr>
          <p:spPr bwMode="auto">
            <a:xfrm>
              <a:off x="1383" y="3067"/>
              <a:ext cx="1043" cy="907"/>
            </a:xfrm>
            <a:prstGeom prst="rect">
              <a:avLst/>
            </a:prstGeom>
            <a:solidFill>
              <a:srgbClr val="3399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Rectangle 28"/>
            <p:cNvSpPr>
              <a:spLocks noChangeArrowheads="1"/>
            </p:cNvSpPr>
            <p:nvPr/>
          </p:nvSpPr>
          <p:spPr bwMode="auto">
            <a:xfrm>
              <a:off x="1429" y="3113"/>
              <a:ext cx="952" cy="408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GB" dirty="0">
                  <a:solidFill>
                    <a:srgbClr val="1E1C11"/>
                  </a:solidFill>
                </a:rPr>
                <a:t>Reporter</a:t>
              </a:r>
            </a:p>
            <a:p>
              <a:pPr algn="ctr"/>
              <a:r>
                <a:rPr lang="en-GB" dirty="0">
                  <a:solidFill>
                    <a:srgbClr val="1E1C11"/>
                  </a:solidFill>
                </a:rPr>
                <a:t>Manager</a:t>
              </a:r>
            </a:p>
          </p:txBody>
        </p:sp>
        <p:sp>
          <p:nvSpPr>
            <p:cNvPr id="27" name="Rectangle 29"/>
            <p:cNvSpPr>
              <a:spLocks noChangeArrowheads="1"/>
            </p:cNvSpPr>
            <p:nvPr/>
          </p:nvSpPr>
          <p:spPr bwMode="auto">
            <a:xfrm>
              <a:off x="1791" y="3521"/>
              <a:ext cx="590" cy="40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2">
                  <a:lumMod val="1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GB">
                  <a:solidFill>
                    <a:srgbClr val="1E1C11"/>
                  </a:solidFill>
                </a:rPr>
                <a:t>Reporter</a:t>
              </a:r>
            </a:p>
          </p:txBody>
        </p:sp>
        <p:sp>
          <p:nvSpPr>
            <p:cNvPr id="28" name="Rectangle 30"/>
            <p:cNvSpPr>
              <a:spLocks noChangeArrowheads="1"/>
            </p:cNvSpPr>
            <p:nvPr/>
          </p:nvSpPr>
          <p:spPr bwMode="auto">
            <a:xfrm>
              <a:off x="1746" y="3521"/>
              <a:ext cx="590" cy="40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2">
                  <a:lumMod val="1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GB">
                  <a:solidFill>
                    <a:srgbClr val="1E1C11"/>
                  </a:solidFill>
                </a:rPr>
                <a:t>Reporter</a:t>
              </a:r>
            </a:p>
          </p:txBody>
        </p:sp>
        <p:sp>
          <p:nvSpPr>
            <p:cNvPr id="29" name="Rectangle 31"/>
            <p:cNvSpPr>
              <a:spLocks noChangeArrowheads="1"/>
            </p:cNvSpPr>
            <p:nvPr/>
          </p:nvSpPr>
          <p:spPr bwMode="auto">
            <a:xfrm>
              <a:off x="1701" y="3521"/>
              <a:ext cx="590" cy="40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2">
                  <a:lumMod val="1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GB">
                  <a:solidFill>
                    <a:srgbClr val="1E1C11"/>
                  </a:solidFill>
                </a:rPr>
                <a:t>Reporter</a:t>
              </a:r>
            </a:p>
          </p:txBody>
        </p:sp>
        <p:sp>
          <p:nvSpPr>
            <p:cNvPr id="30" name="Rectangle 32"/>
            <p:cNvSpPr>
              <a:spLocks noChangeArrowheads="1"/>
            </p:cNvSpPr>
            <p:nvPr/>
          </p:nvSpPr>
          <p:spPr bwMode="auto">
            <a:xfrm>
              <a:off x="1655" y="3521"/>
              <a:ext cx="590" cy="40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2">
                  <a:lumMod val="1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GB">
                  <a:solidFill>
                    <a:srgbClr val="1E1C11"/>
                  </a:solidFill>
                </a:rPr>
                <a:t>Reporter</a:t>
              </a:r>
            </a:p>
          </p:txBody>
        </p:sp>
        <p:sp>
          <p:nvSpPr>
            <p:cNvPr id="31" name="Rectangle 33"/>
            <p:cNvSpPr>
              <a:spLocks noChangeArrowheads="1"/>
            </p:cNvSpPr>
            <p:nvPr/>
          </p:nvSpPr>
          <p:spPr bwMode="auto">
            <a:xfrm>
              <a:off x="1610" y="3521"/>
              <a:ext cx="590" cy="40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2">
                  <a:lumMod val="1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GB">
                  <a:solidFill>
                    <a:srgbClr val="1E1C11"/>
                  </a:solidFill>
                </a:rPr>
                <a:t>Reporter</a:t>
              </a:r>
            </a:p>
          </p:txBody>
        </p:sp>
        <p:sp>
          <p:nvSpPr>
            <p:cNvPr id="32" name="Rectangle 34"/>
            <p:cNvSpPr>
              <a:spLocks noChangeArrowheads="1"/>
            </p:cNvSpPr>
            <p:nvPr/>
          </p:nvSpPr>
          <p:spPr bwMode="auto">
            <a:xfrm>
              <a:off x="1565" y="3521"/>
              <a:ext cx="590" cy="40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2">
                  <a:lumMod val="1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GB">
                  <a:solidFill>
                    <a:srgbClr val="1E1C11"/>
                  </a:solidFill>
                </a:rPr>
                <a:t>Reporter</a:t>
              </a:r>
            </a:p>
          </p:txBody>
        </p:sp>
        <p:sp>
          <p:nvSpPr>
            <p:cNvPr id="33" name="Rectangle 35"/>
            <p:cNvSpPr>
              <a:spLocks noChangeArrowheads="1"/>
            </p:cNvSpPr>
            <p:nvPr/>
          </p:nvSpPr>
          <p:spPr bwMode="auto">
            <a:xfrm>
              <a:off x="1519" y="3521"/>
              <a:ext cx="590" cy="40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2">
                  <a:lumMod val="1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GB">
                  <a:solidFill>
                    <a:srgbClr val="1E1C11"/>
                  </a:solidFill>
                </a:rPr>
                <a:t>Reporter</a:t>
              </a:r>
            </a:p>
          </p:txBody>
        </p:sp>
        <p:sp>
          <p:nvSpPr>
            <p:cNvPr id="34" name="Rectangle 36"/>
            <p:cNvSpPr>
              <a:spLocks noChangeArrowheads="1"/>
            </p:cNvSpPr>
            <p:nvPr/>
          </p:nvSpPr>
          <p:spPr bwMode="auto">
            <a:xfrm>
              <a:off x="1474" y="3521"/>
              <a:ext cx="590" cy="40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2">
                  <a:lumMod val="1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GB">
                  <a:solidFill>
                    <a:srgbClr val="1E1C11"/>
                  </a:solidFill>
                </a:rPr>
                <a:t>Reporter</a:t>
              </a:r>
            </a:p>
          </p:txBody>
        </p:sp>
        <p:sp>
          <p:nvSpPr>
            <p:cNvPr id="35" name="Rectangle 37"/>
            <p:cNvSpPr>
              <a:spLocks noChangeArrowheads="1"/>
            </p:cNvSpPr>
            <p:nvPr/>
          </p:nvSpPr>
          <p:spPr bwMode="auto">
            <a:xfrm>
              <a:off x="1429" y="3521"/>
              <a:ext cx="590" cy="40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2">
                  <a:lumMod val="1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GB" dirty="0">
                  <a:solidFill>
                    <a:srgbClr val="1E1C11"/>
                  </a:solidFill>
                </a:rPr>
                <a:t>Reporter</a:t>
              </a:r>
            </a:p>
          </p:txBody>
        </p:sp>
        <p:sp>
          <p:nvSpPr>
            <p:cNvPr id="36" name="Rectangle 38"/>
            <p:cNvSpPr>
              <a:spLocks noChangeArrowheads="1"/>
            </p:cNvSpPr>
            <p:nvPr/>
          </p:nvSpPr>
          <p:spPr bwMode="auto">
            <a:xfrm>
              <a:off x="3288" y="3113"/>
              <a:ext cx="952" cy="408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GB">
                  <a:solidFill>
                    <a:srgbClr val="1E1C11"/>
                  </a:solidFill>
                </a:rPr>
                <a:t>Reporter</a:t>
              </a:r>
            </a:p>
            <a:p>
              <a:pPr algn="ctr"/>
              <a:r>
                <a:rPr lang="en-GB">
                  <a:solidFill>
                    <a:srgbClr val="1E1C11"/>
                  </a:solidFill>
                </a:rPr>
                <a:t>Manager</a:t>
              </a:r>
            </a:p>
          </p:txBody>
        </p:sp>
        <p:sp>
          <p:nvSpPr>
            <p:cNvPr id="37" name="Rectangle 39"/>
            <p:cNvSpPr>
              <a:spLocks noChangeArrowheads="1"/>
            </p:cNvSpPr>
            <p:nvPr/>
          </p:nvSpPr>
          <p:spPr bwMode="auto">
            <a:xfrm>
              <a:off x="3650" y="3521"/>
              <a:ext cx="590" cy="40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1E1C1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GB">
                  <a:solidFill>
                    <a:srgbClr val="1E1C11"/>
                  </a:solidFill>
                </a:rPr>
                <a:t>Reporter</a:t>
              </a:r>
            </a:p>
          </p:txBody>
        </p:sp>
        <p:sp>
          <p:nvSpPr>
            <p:cNvPr id="38" name="Rectangle 40"/>
            <p:cNvSpPr>
              <a:spLocks noChangeArrowheads="1"/>
            </p:cNvSpPr>
            <p:nvPr/>
          </p:nvSpPr>
          <p:spPr bwMode="auto">
            <a:xfrm>
              <a:off x="3605" y="3521"/>
              <a:ext cx="590" cy="40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1E1C1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GB">
                  <a:solidFill>
                    <a:srgbClr val="1E1C11"/>
                  </a:solidFill>
                </a:rPr>
                <a:t>Reporter</a:t>
              </a:r>
            </a:p>
          </p:txBody>
        </p:sp>
        <p:sp>
          <p:nvSpPr>
            <p:cNvPr id="39" name="Rectangle 41"/>
            <p:cNvSpPr>
              <a:spLocks noChangeArrowheads="1"/>
            </p:cNvSpPr>
            <p:nvPr/>
          </p:nvSpPr>
          <p:spPr bwMode="auto">
            <a:xfrm>
              <a:off x="3560" y="3521"/>
              <a:ext cx="590" cy="40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1E1C1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GB">
                  <a:solidFill>
                    <a:srgbClr val="1E1C11"/>
                  </a:solidFill>
                </a:rPr>
                <a:t>Reporter</a:t>
              </a:r>
            </a:p>
          </p:txBody>
        </p:sp>
        <p:sp>
          <p:nvSpPr>
            <p:cNvPr id="40" name="Rectangle 42"/>
            <p:cNvSpPr>
              <a:spLocks noChangeArrowheads="1"/>
            </p:cNvSpPr>
            <p:nvPr/>
          </p:nvSpPr>
          <p:spPr bwMode="auto">
            <a:xfrm>
              <a:off x="3514" y="3521"/>
              <a:ext cx="590" cy="40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1E1C1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GB">
                  <a:solidFill>
                    <a:srgbClr val="1E1C11"/>
                  </a:solidFill>
                </a:rPr>
                <a:t>Reporter</a:t>
              </a:r>
            </a:p>
          </p:txBody>
        </p:sp>
        <p:sp>
          <p:nvSpPr>
            <p:cNvPr id="41" name="Rectangle 43"/>
            <p:cNvSpPr>
              <a:spLocks noChangeArrowheads="1"/>
            </p:cNvSpPr>
            <p:nvPr/>
          </p:nvSpPr>
          <p:spPr bwMode="auto">
            <a:xfrm>
              <a:off x="3469" y="3521"/>
              <a:ext cx="590" cy="40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1E1C1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GB">
                  <a:solidFill>
                    <a:srgbClr val="1E1C11"/>
                  </a:solidFill>
                </a:rPr>
                <a:t>Reporter</a:t>
              </a:r>
            </a:p>
          </p:txBody>
        </p:sp>
        <p:sp>
          <p:nvSpPr>
            <p:cNvPr id="42" name="Rectangle 44"/>
            <p:cNvSpPr>
              <a:spLocks noChangeArrowheads="1"/>
            </p:cNvSpPr>
            <p:nvPr/>
          </p:nvSpPr>
          <p:spPr bwMode="auto">
            <a:xfrm>
              <a:off x="3424" y="3521"/>
              <a:ext cx="590" cy="40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1E1C1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GB">
                  <a:solidFill>
                    <a:srgbClr val="1E1C11"/>
                  </a:solidFill>
                </a:rPr>
                <a:t>Reporter</a:t>
              </a:r>
            </a:p>
          </p:txBody>
        </p:sp>
        <p:sp>
          <p:nvSpPr>
            <p:cNvPr id="43" name="Rectangle 45"/>
            <p:cNvSpPr>
              <a:spLocks noChangeArrowheads="1"/>
            </p:cNvSpPr>
            <p:nvPr/>
          </p:nvSpPr>
          <p:spPr bwMode="auto">
            <a:xfrm>
              <a:off x="3378" y="3521"/>
              <a:ext cx="590" cy="40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1E1C1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GB">
                  <a:solidFill>
                    <a:srgbClr val="1E1C11"/>
                  </a:solidFill>
                </a:rPr>
                <a:t>Reporter</a:t>
              </a:r>
            </a:p>
          </p:txBody>
        </p:sp>
        <p:sp>
          <p:nvSpPr>
            <p:cNvPr id="44" name="Rectangle 46"/>
            <p:cNvSpPr>
              <a:spLocks noChangeArrowheads="1"/>
            </p:cNvSpPr>
            <p:nvPr/>
          </p:nvSpPr>
          <p:spPr bwMode="auto">
            <a:xfrm>
              <a:off x="3333" y="3521"/>
              <a:ext cx="590" cy="40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1E1C1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GB">
                  <a:solidFill>
                    <a:srgbClr val="1E1C11"/>
                  </a:solidFill>
                </a:rPr>
                <a:t>Reporter</a:t>
              </a:r>
            </a:p>
          </p:txBody>
        </p:sp>
        <p:sp>
          <p:nvSpPr>
            <p:cNvPr id="45" name="Rectangle 47"/>
            <p:cNvSpPr>
              <a:spLocks noChangeArrowheads="1"/>
            </p:cNvSpPr>
            <p:nvPr/>
          </p:nvSpPr>
          <p:spPr bwMode="auto">
            <a:xfrm>
              <a:off x="3288" y="3521"/>
              <a:ext cx="590" cy="40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1E1C1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GB" dirty="0">
                  <a:solidFill>
                    <a:srgbClr val="1E1C11"/>
                  </a:solidFill>
                </a:rPr>
                <a:t>Reporter</a:t>
              </a:r>
            </a:p>
          </p:txBody>
        </p:sp>
        <p:sp>
          <p:nvSpPr>
            <p:cNvPr id="46" name="Line 48"/>
            <p:cNvSpPr>
              <a:spLocks noChangeShapeType="1"/>
            </p:cNvSpPr>
            <p:nvPr/>
          </p:nvSpPr>
          <p:spPr bwMode="auto">
            <a:xfrm flipH="1">
              <a:off x="1701" y="2341"/>
              <a:ext cx="907" cy="7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7" name="Line 49"/>
            <p:cNvSpPr>
              <a:spLocks noChangeShapeType="1"/>
            </p:cNvSpPr>
            <p:nvPr/>
          </p:nvSpPr>
          <p:spPr bwMode="auto">
            <a:xfrm>
              <a:off x="2835" y="2341"/>
              <a:ext cx="771" cy="7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8" name="Line 50"/>
            <p:cNvSpPr>
              <a:spLocks noChangeShapeType="1"/>
            </p:cNvSpPr>
            <p:nvPr/>
          </p:nvSpPr>
          <p:spPr bwMode="auto">
            <a:xfrm flipV="1">
              <a:off x="3833" y="2341"/>
              <a:ext cx="499" cy="7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9" name="Line 51"/>
            <p:cNvSpPr>
              <a:spLocks noChangeShapeType="1"/>
            </p:cNvSpPr>
            <p:nvPr/>
          </p:nvSpPr>
          <p:spPr bwMode="auto">
            <a:xfrm flipV="1">
              <a:off x="2018" y="2341"/>
              <a:ext cx="2041" cy="7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0" name="Line 52"/>
            <p:cNvSpPr>
              <a:spLocks noChangeShapeType="1"/>
            </p:cNvSpPr>
            <p:nvPr/>
          </p:nvSpPr>
          <p:spPr bwMode="auto">
            <a:xfrm>
              <a:off x="2426" y="3475"/>
              <a:ext cx="817" cy="0"/>
            </a:xfrm>
            <a:prstGeom prst="line">
              <a:avLst/>
            </a:prstGeom>
            <a:noFill/>
            <a:ln w="25400" cap="rnd">
              <a:solidFill>
                <a:schemeClr val="tx1"/>
              </a:solidFill>
              <a:prstDash val="sysDot"/>
              <a:round/>
              <a:headEnd type="triangle" w="med" len="lg"/>
              <a:tailEnd type="triangle" w="med" len="lg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" name="Text Box 53"/>
            <p:cNvSpPr txBox="1">
              <a:spLocks noChangeArrowheads="1"/>
            </p:cNvSpPr>
            <p:nvPr/>
          </p:nvSpPr>
          <p:spPr bwMode="auto">
            <a:xfrm>
              <a:off x="1156" y="1162"/>
              <a:ext cx="953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sz="1200" dirty="0"/>
                <a:t>Write reporters</a:t>
              </a:r>
            </a:p>
          </p:txBody>
        </p:sp>
        <p:sp>
          <p:nvSpPr>
            <p:cNvPr id="52" name="Text Box 54"/>
            <p:cNvSpPr txBox="1">
              <a:spLocks noChangeArrowheads="1"/>
            </p:cNvSpPr>
            <p:nvPr/>
          </p:nvSpPr>
          <p:spPr bwMode="auto">
            <a:xfrm>
              <a:off x="884" y="1570"/>
              <a:ext cx="63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sz="1200" dirty="0"/>
                <a:t>Configure</a:t>
              </a:r>
            </a:p>
          </p:txBody>
        </p:sp>
        <p:sp>
          <p:nvSpPr>
            <p:cNvPr id="53" name="Text Box 55"/>
            <p:cNvSpPr txBox="1">
              <a:spLocks noChangeArrowheads="1"/>
            </p:cNvSpPr>
            <p:nvPr/>
          </p:nvSpPr>
          <p:spPr bwMode="auto">
            <a:xfrm>
              <a:off x="1973" y="1888"/>
              <a:ext cx="182" cy="17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sz="1200"/>
                <a:t>C</a:t>
              </a:r>
            </a:p>
          </p:txBody>
        </p:sp>
        <p:sp>
          <p:nvSpPr>
            <p:cNvPr id="54" name="Text Box 56"/>
            <p:cNvSpPr txBox="1">
              <a:spLocks noChangeArrowheads="1"/>
            </p:cNvSpPr>
            <p:nvPr/>
          </p:nvSpPr>
          <p:spPr bwMode="auto">
            <a:xfrm>
              <a:off x="3334" y="1888"/>
              <a:ext cx="182" cy="17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sz="1200"/>
                <a:t>S</a:t>
              </a:r>
            </a:p>
          </p:txBody>
        </p:sp>
        <p:sp>
          <p:nvSpPr>
            <p:cNvPr id="55" name="Text Box 57"/>
            <p:cNvSpPr txBox="1">
              <a:spLocks noChangeArrowheads="1"/>
            </p:cNvSpPr>
            <p:nvPr/>
          </p:nvSpPr>
          <p:spPr bwMode="auto">
            <a:xfrm>
              <a:off x="2018" y="2478"/>
              <a:ext cx="182" cy="17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sz="1200"/>
                <a:t>S</a:t>
              </a:r>
            </a:p>
          </p:txBody>
        </p:sp>
        <p:sp>
          <p:nvSpPr>
            <p:cNvPr id="56" name="Text Box 58"/>
            <p:cNvSpPr txBox="1">
              <a:spLocks noChangeArrowheads="1"/>
            </p:cNvSpPr>
            <p:nvPr/>
          </p:nvSpPr>
          <p:spPr bwMode="auto">
            <a:xfrm>
              <a:off x="2699" y="2432"/>
              <a:ext cx="182" cy="17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sz="1200" dirty="0"/>
                <a:t>S</a:t>
              </a:r>
            </a:p>
          </p:txBody>
        </p:sp>
        <p:sp>
          <p:nvSpPr>
            <p:cNvPr id="57" name="Oval 59"/>
            <p:cNvSpPr>
              <a:spLocks noChangeArrowheads="1"/>
            </p:cNvSpPr>
            <p:nvPr/>
          </p:nvSpPr>
          <p:spPr bwMode="auto">
            <a:xfrm>
              <a:off x="3016" y="2341"/>
              <a:ext cx="182" cy="18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GB" sz="1200" dirty="0" err="1"/>
                <a:t>r</a:t>
              </a:r>
              <a:endParaRPr lang="en-GB" sz="1200" dirty="0"/>
            </a:p>
          </p:txBody>
        </p:sp>
        <p:sp>
          <p:nvSpPr>
            <p:cNvPr id="58" name="Oval 60"/>
            <p:cNvSpPr>
              <a:spLocks noChangeArrowheads="1"/>
            </p:cNvSpPr>
            <p:nvPr/>
          </p:nvSpPr>
          <p:spPr bwMode="auto">
            <a:xfrm>
              <a:off x="1837" y="2659"/>
              <a:ext cx="182" cy="18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GB" sz="1200"/>
                <a:t>r</a:t>
              </a:r>
            </a:p>
          </p:txBody>
        </p:sp>
        <p:sp>
          <p:nvSpPr>
            <p:cNvPr id="59" name="Oval 61"/>
            <p:cNvSpPr>
              <a:spLocks noChangeArrowheads="1"/>
            </p:cNvSpPr>
            <p:nvPr/>
          </p:nvSpPr>
          <p:spPr bwMode="auto">
            <a:xfrm>
              <a:off x="2744" y="1616"/>
              <a:ext cx="182" cy="18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GB" sz="1200"/>
                <a:t>r</a:t>
              </a:r>
            </a:p>
          </p:txBody>
        </p:sp>
        <p:sp>
          <p:nvSpPr>
            <p:cNvPr id="60" name="Text Box 62"/>
            <p:cNvSpPr txBox="1">
              <a:spLocks noChangeArrowheads="1"/>
            </p:cNvSpPr>
            <p:nvPr/>
          </p:nvSpPr>
          <p:spPr bwMode="auto">
            <a:xfrm>
              <a:off x="4195" y="2614"/>
              <a:ext cx="182" cy="17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sz="1200" dirty="0"/>
                <a:t>R</a:t>
              </a:r>
            </a:p>
          </p:txBody>
        </p:sp>
        <p:sp>
          <p:nvSpPr>
            <p:cNvPr id="61" name="Text Box 63"/>
            <p:cNvSpPr txBox="1">
              <a:spLocks noChangeArrowheads="1"/>
            </p:cNvSpPr>
            <p:nvPr/>
          </p:nvSpPr>
          <p:spPr bwMode="auto">
            <a:xfrm>
              <a:off x="3651" y="2523"/>
              <a:ext cx="182" cy="17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sz="1200" dirty="0"/>
                <a:t>R</a:t>
              </a:r>
            </a:p>
          </p:txBody>
        </p:sp>
        <p:sp>
          <p:nvSpPr>
            <p:cNvPr id="62" name="Text Box 64"/>
            <p:cNvSpPr txBox="1">
              <a:spLocks noChangeArrowheads="1"/>
            </p:cNvSpPr>
            <p:nvPr/>
          </p:nvSpPr>
          <p:spPr bwMode="auto">
            <a:xfrm>
              <a:off x="2517" y="3294"/>
              <a:ext cx="635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sz="1200"/>
                <a:t>Testing</a:t>
              </a:r>
            </a:p>
          </p:txBody>
        </p:sp>
        <p:sp>
          <p:nvSpPr>
            <p:cNvPr id="63" name="Text Box 65"/>
            <p:cNvSpPr txBox="1">
              <a:spLocks noChangeArrowheads="1"/>
            </p:cNvSpPr>
            <p:nvPr/>
          </p:nvSpPr>
          <p:spPr bwMode="auto">
            <a:xfrm>
              <a:off x="1429" y="4020"/>
              <a:ext cx="953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sz="1200"/>
                <a:t>Site A</a:t>
              </a:r>
            </a:p>
          </p:txBody>
        </p:sp>
        <p:sp>
          <p:nvSpPr>
            <p:cNvPr id="64" name="Text Box 66"/>
            <p:cNvSpPr txBox="1">
              <a:spLocks noChangeArrowheads="1"/>
            </p:cNvSpPr>
            <p:nvPr/>
          </p:nvSpPr>
          <p:spPr bwMode="auto">
            <a:xfrm>
              <a:off x="3288" y="4020"/>
              <a:ext cx="953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sz="1200"/>
                <a:t>Site B</a:t>
              </a:r>
            </a:p>
          </p:txBody>
        </p:sp>
        <p:sp>
          <p:nvSpPr>
            <p:cNvPr id="65" name="Text Box 67"/>
            <p:cNvSpPr txBox="1">
              <a:spLocks noChangeArrowheads="1"/>
            </p:cNvSpPr>
            <p:nvPr/>
          </p:nvSpPr>
          <p:spPr bwMode="auto">
            <a:xfrm>
              <a:off x="249" y="3067"/>
              <a:ext cx="182" cy="17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sz="1200"/>
                <a:t>C</a:t>
              </a:r>
            </a:p>
          </p:txBody>
        </p:sp>
        <p:sp>
          <p:nvSpPr>
            <p:cNvPr id="66" name="Text Box 68"/>
            <p:cNvSpPr txBox="1">
              <a:spLocks noChangeArrowheads="1"/>
            </p:cNvSpPr>
            <p:nvPr/>
          </p:nvSpPr>
          <p:spPr bwMode="auto">
            <a:xfrm>
              <a:off x="249" y="3339"/>
              <a:ext cx="182" cy="17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sz="1200"/>
                <a:t>S</a:t>
              </a:r>
            </a:p>
          </p:txBody>
        </p:sp>
        <p:sp>
          <p:nvSpPr>
            <p:cNvPr id="67" name="Oval 69"/>
            <p:cNvSpPr>
              <a:spLocks noChangeArrowheads="1"/>
            </p:cNvSpPr>
            <p:nvPr/>
          </p:nvSpPr>
          <p:spPr bwMode="auto">
            <a:xfrm>
              <a:off x="249" y="3612"/>
              <a:ext cx="182" cy="18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GB" sz="1200" dirty="0" err="1"/>
                <a:t>r</a:t>
              </a:r>
              <a:endParaRPr lang="en-GB" sz="1200" dirty="0"/>
            </a:p>
          </p:txBody>
        </p:sp>
        <p:sp>
          <p:nvSpPr>
            <p:cNvPr id="68" name="Text Box 70"/>
            <p:cNvSpPr txBox="1">
              <a:spLocks noChangeArrowheads="1"/>
            </p:cNvSpPr>
            <p:nvPr/>
          </p:nvSpPr>
          <p:spPr bwMode="auto">
            <a:xfrm>
              <a:off x="249" y="3884"/>
              <a:ext cx="182" cy="17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sz="1200"/>
                <a:t>R</a:t>
              </a:r>
            </a:p>
          </p:txBody>
        </p:sp>
        <p:sp>
          <p:nvSpPr>
            <p:cNvPr id="69" name="Text Box 71"/>
            <p:cNvSpPr txBox="1">
              <a:spLocks noChangeArrowheads="1"/>
            </p:cNvSpPr>
            <p:nvPr/>
          </p:nvSpPr>
          <p:spPr bwMode="auto">
            <a:xfrm>
              <a:off x="476" y="3067"/>
              <a:ext cx="72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200" dirty="0"/>
                <a:t>Configuration</a:t>
              </a:r>
            </a:p>
          </p:txBody>
        </p:sp>
        <p:sp>
          <p:nvSpPr>
            <p:cNvPr id="70" name="Text Box 72"/>
            <p:cNvSpPr txBox="1">
              <a:spLocks noChangeArrowheads="1"/>
            </p:cNvSpPr>
            <p:nvPr/>
          </p:nvSpPr>
          <p:spPr bwMode="auto">
            <a:xfrm>
              <a:off x="476" y="3339"/>
              <a:ext cx="72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200" dirty="0"/>
                <a:t>Suite</a:t>
              </a:r>
            </a:p>
          </p:txBody>
        </p:sp>
        <p:sp>
          <p:nvSpPr>
            <p:cNvPr id="71" name="Text Box 73"/>
            <p:cNvSpPr txBox="1">
              <a:spLocks noChangeArrowheads="1"/>
            </p:cNvSpPr>
            <p:nvPr/>
          </p:nvSpPr>
          <p:spPr bwMode="auto">
            <a:xfrm>
              <a:off x="476" y="3612"/>
              <a:ext cx="72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200" dirty="0"/>
                <a:t>Reporter</a:t>
              </a:r>
            </a:p>
          </p:txBody>
        </p:sp>
        <p:sp>
          <p:nvSpPr>
            <p:cNvPr id="72" name="Text Box 74"/>
            <p:cNvSpPr txBox="1">
              <a:spLocks noChangeArrowheads="1"/>
            </p:cNvSpPr>
            <p:nvPr/>
          </p:nvSpPr>
          <p:spPr bwMode="auto">
            <a:xfrm>
              <a:off x="476" y="3884"/>
              <a:ext cx="72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200" dirty="0"/>
                <a:t>Report</a:t>
              </a:r>
            </a:p>
          </p:txBody>
        </p:sp>
        <p:sp>
          <p:nvSpPr>
            <p:cNvPr id="73" name="Text Box 75"/>
            <p:cNvSpPr txBox="1">
              <a:spLocks noChangeArrowheads="1"/>
            </p:cNvSpPr>
            <p:nvPr/>
          </p:nvSpPr>
          <p:spPr bwMode="auto">
            <a:xfrm>
              <a:off x="249" y="2704"/>
              <a:ext cx="90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dirty="0"/>
                <a:t>Key</a:t>
              </a: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32" descr="&#10;Picture 2.png                                                  00087931OS X                           C1E6F092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990600"/>
            <a:ext cx="6218237" cy="525938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43544" r="778"/>
          <a:stretch>
            <a:fillRect/>
          </a:stretch>
        </p:blipFill>
        <p:spPr bwMode="auto">
          <a:xfrm>
            <a:off x="611560" y="1196752"/>
            <a:ext cx="7848928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Basic Inca display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43159" b="7841"/>
          <a:stretch>
            <a:fillRect/>
          </a:stretch>
        </p:blipFill>
        <p:spPr bwMode="auto">
          <a:xfrm>
            <a:off x="611560" y="1196752"/>
            <a:ext cx="8012832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03848" y="274638"/>
            <a:ext cx="5688632" cy="1143000"/>
          </a:xfrm>
        </p:spPr>
        <p:txBody>
          <a:bodyPr/>
          <a:lstStyle/>
          <a:p>
            <a:r>
              <a:rPr lang="en-GB" sz="4000" dirty="0" smtClean="0"/>
              <a:t>Historical - Conformance</a:t>
            </a:r>
            <a:endParaRPr lang="en-GB" sz="40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GS Powerpoint template">
  <a:themeElements>
    <a:clrScheme name="Custom 1">
      <a:dk1>
        <a:srgbClr val="FFFFFF"/>
      </a:dk1>
      <a:lt1>
        <a:sysClr val="window" lastClr="FFFFFF"/>
      </a:lt1>
      <a:dk2>
        <a:srgbClr val="FFFFFF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NGS Powerpoint template.potx</Template>
  <TotalTime>193</TotalTime>
  <Words>139</Words>
  <Application>Microsoft Office PowerPoint</Application>
  <PresentationFormat>On-screen Show (4:3)</PresentationFormat>
  <Paragraphs>89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NGS Powerpoint template</vt:lpstr>
      <vt:lpstr>NGS – INCA Monitoring David Spence – University of Oxford Shiv Kaushal – University of Leeds</vt:lpstr>
      <vt:lpstr>Why Monitor?</vt:lpstr>
      <vt:lpstr>Other monitoring</vt:lpstr>
      <vt:lpstr>What is Inca?</vt:lpstr>
      <vt:lpstr>Inca for the NGS</vt:lpstr>
      <vt:lpstr>Slide 6</vt:lpstr>
      <vt:lpstr>Slide 7</vt:lpstr>
      <vt:lpstr>Basic Inca display</vt:lpstr>
      <vt:lpstr>Historical - Conformance</vt:lpstr>
      <vt:lpstr>Management Reports</vt:lpstr>
      <vt:lpstr>What Next?</vt:lpstr>
      <vt:lpstr> http://inca2.ngs.ac.uk/</vt:lpstr>
    </vt:vector>
  </TitlesOfParts>
  <Company>University of Leeds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Monitoring on the  National Grid Service Shiv Kaushal – University of Leeds</dc:title>
  <dc:creator>Shiv Kaushal</dc:creator>
  <cp:lastModifiedBy>spence</cp:lastModifiedBy>
  <cp:revision>20</cp:revision>
  <dcterms:created xsi:type="dcterms:W3CDTF">2010-06-09T11:21:02Z</dcterms:created>
  <dcterms:modified xsi:type="dcterms:W3CDTF">2010-06-11T07:25:58Z</dcterms:modified>
</cp:coreProperties>
</file>