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58" r:id="rId7"/>
    <p:sldId id="263" r:id="rId8"/>
    <p:sldId id="257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6" r:id="rId17"/>
    <p:sldId id="275" r:id="rId18"/>
    <p:sldId id="272" r:id="rId19"/>
    <p:sldId id="277" r:id="rId20"/>
    <p:sldId id="278" r:id="rId21"/>
    <p:sldId id="279" r:id="rId22"/>
    <p:sldId id="273" r:id="rId23"/>
    <p:sldId id="274" r:id="rId24"/>
    <p:sldId id="280" r:id="rId25"/>
    <p:sldId id="269" r:id="rId26"/>
  </p:sldIdLst>
  <p:sldSz cx="9144000" cy="6858000" type="screen4x3"/>
  <p:notesSz cx="6858000" cy="9144000"/>
  <p:defaultTextStyle>
    <a:defPPr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200" y="-512"/>
      </p:cViewPr>
      <p:guideLst>
        <p:guide orient="horz" pos="67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1814-7905-9042-958B-F589AF7D3AF5}" type="datetimeFigureOut">
              <a:rPr lang="en-GB" smtClean="0"/>
              <a:pPr/>
              <a:t>11/22/10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FC0F-3DE8-E749-BD83-D98BDD1E0D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1814-7905-9042-958B-F589AF7D3AF5}" type="datetimeFigureOut">
              <a:rPr lang="en-GB" smtClean="0"/>
              <a:pPr/>
              <a:t>11/22/10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FC0F-3DE8-E749-BD83-D98BDD1E0D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1814-7905-9042-958B-F589AF7D3AF5}" type="datetimeFigureOut">
              <a:rPr lang="en-GB" smtClean="0"/>
              <a:pPr/>
              <a:t>11/22/10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FC0F-3DE8-E749-BD83-D98BDD1E0D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1814-7905-9042-958B-F589AF7D3AF5}" type="datetimeFigureOut">
              <a:rPr lang="en-GB" smtClean="0"/>
              <a:pPr/>
              <a:t>11/22/10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FC0F-3DE8-E749-BD83-D98BDD1E0D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1814-7905-9042-958B-F589AF7D3AF5}" type="datetimeFigureOut">
              <a:rPr lang="en-GB" smtClean="0"/>
              <a:pPr/>
              <a:t>11/22/10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FC0F-3DE8-E749-BD83-D98BDD1E0D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1814-7905-9042-958B-F589AF7D3AF5}" type="datetimeFigureOut">
              <a:rPr lang="en-GB" smtClean="0"/>
              <a:pPr/>
              <a:t>11/22/10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FC0F-3DE8-E749-BD83-D98BDD1E0D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1814-7905-9042-958B-F589AF7D3AF5}" type="datetimeFigureOut">
              <a:rPr lang="en-GB" smtClean="0"/>
              <a:pPr/>
              <a:t>11/22/10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FC0F-3DE8-E749-BD83-D98BDD1E0D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1814-7905-9042-958B-F589AF7D3AF5}" type="datetimeFigureOut">
              <a:rPr lang="en-GB" smtClean="0"/>
              <a:pPr/>
              <a:t>11/22/10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FC0F-3DE8-E749-BD83-D98BDD1E0D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1814-7905-9042-958B-F589AF7D3AF5}" type="datetimeFigureOut">
              <a:rPr lang="en-GB" smtClean="0"/>
              <a:pPr/>
              <a:t>11/22/10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FC0F-3DE8-E749-BD83-D98BDD1E0D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1814-7905-9042-958B-F589AF7D3AF5}" type="datetimeFigureOut">
              <a:rPr lang="en-GB" smtClean="0"/>
              <a:pPr/>
              <a:t>11/22/10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FC0F-3DE8-E749-BD83-D98BDD1E0D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1814-7905-9042-958B-F589AF7D3AF5}" type="datetimeFigureOut">
              <a:rPr lang="en-GB" smtClean="0"/>
              <a:pPr/>
              <a:t>11/22/10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FC0F-3DE8-E749-BD83-D98BDD1E0D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21814-7905-9042-958B-F589AF7D3AF5}" type="datetimeFigureOut">
              <a:rPr lang="en-GB" smtClean="0"/>
              <a:pPr/>
              <a:t>11/22/10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3FC0F-3DE8-E749-BD83-D98BDD1E0D4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tif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tif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elisa.lanciotti@cern.ch" TargetMode="External"/><Relationship Id="rId4" Type="http://schemas.openxmlformats.org/officeDocument/2006/relationships/hyperlink" Target="https://twiki.cern.ch/twiki/bin/view/Main/ElisaLanciottiWorkCVMFSTests" TargetMode="External"/><Relationship Id="rId5" Type="http://schemas.openxmlformats.org/officeDocument/2006/relationships/hyperlink" Target="http://ganglia.gridpp.rl.ac.uk/ganglia/?r=day&amp;c=Services_Core&amp;h=lcg0617.gridpp.rl.ac.uk" TargetMode="External"/><Relationship Id="rId6" Type="http://schemas.openxmlformats.org/officeDocument/2006/relationships/hyperlink" Target="https://cernvm.cern.ch/project/trac/cernvm/download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akob.blomer@cern.ch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55600"/>
            <a:ext cx="6400800" cy="3530599"/>
          </a:xfrm>
        </p:spPr>
        <p:txBody>
          <a:bodyPr>
            <a:normAutofit/>
          </a:bodyPr>
          <a:lstStyle/>
          <a:p>
            <a:pPr algn="l"/>
            <a:r>
              <a:rPr lang="en-GB" sz="4889" dirty="0" smtClean="0"/>
              <a:t>Delivering Experiment Software to WLCG sites 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4000" dirty="0" smtClean="0"/>
              <a:t>A new approach using the </a:t>
            </a:r>
            <a:r>
              <a:rPr lang="en-GB" sz="4000" dirty="0" err="1" smtClean="0"/>
              <a:t>CernVM</a:t>
            </a:r>
            <a:r>
              <a:rPr lang="en-GB" sz="4000" dirty="0" smtClean="0"/>
              <a:t> </a:t>
            </a:r>
            <a:r>
              <a:rPr lang="en-GB" sz="4000" dirty="0" err="1" smtClean="0"/>
              <a:t>Filesystem</a:t>
            </a:r>
            <a:r>
              <a:rPr lang="en-GB" sz="4000" dirty="0" smtClean="0"/>
              <a:t> </a:t>
            </a:r>
            <a:br>
              <a:rPr lang="en-GB" sz="4000" dirty="0" smtClean="0"/>
            </a:br>
            <a:r>
              <a:rPr lang="en-GB" sz="4000" dirty="0" smtClean="0"/>
              <a:t>(</a:t>
            </a:r>
            <a:r>
              <a:rPr lang="en-GB" sz="4000" dirty="0" err="1" smtClean="0"/>
              <a:t>cvmfs</a:t>
            </a:r>
            <a:r>
              <a:rPr lang="en-GB" sz="4000" dirty="0" smtClean="0"/>
              <a:t>)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3716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Ian Collier – RAL Tier 1</a:t>
            </a:r>
          </a:p>
          <a:p>
            <a:r>
              <a:rPr lang="en-GB" sz="2400" dirty="0" err="1" smtClean="0"/>
              <a:t>ian.collier@stfc.ac.uk</a:t>
            </a:r>
            <a:endParaRPr lang="en-GB" sz="2400" dirty="0" smtClean="0"/>
          </a:p>
          <a:p>
            <a:r>
              <a:rPr lang="en-GB" sz="2400" dirty="0" smtClean="0"/>
              <a:t>HEPSYSMAN November 22</a:t>
            </a:r>
            <a:r>
              <a:rPr lang="en-GB" sz="2400" baseline="30000" dirty="0" smtClean="0"/>
              <a:t>nd</a:t>
            </a:r>
            <a:r>
              <a:rPr lang="en-GB" sz="2400" dirty="0" smtClean="0"/>
              <a:t> 2010</a:t>
            </a:r>
            <a:r>
              <a:rPr lang="en-GB" sz="2400" dirty="0" smtClean="0"/>
              <a:t>,</a:t>
            </a:r>
            <a:r>
              <a:rPr lang="en-GB" sz="2400" dirty="0" smtClean="0"/>
              <a:t> Birmingham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524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Tests at 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Set out to compare performance at WN in detail</a:t>
            </a:r>
          </a:p>
          <a:p>
            <a:r>
              <a:rPr lang="en-US" dirty="0" smtClean="0"/>
              <a:t>Metrics measured</a:t>
            </a:r>
          </a:p>
          <a:p>
            <a:pPr lvl="1">
              <a:buNone/>
            </a:pPr>
            <a:r>
              <a:rPr lang="en-US" dirty="0" smtClean="0"/>
              <a:t>	Execution time for </a:t>
            </a:r>
            <a:r>
              <a:rPr lang="en-US" dirty="0" err="1" smtClean="0"/>
              <a:t>SetupProject</a:t>
            </a:r>
            <a:r>
              <a:rPr lang="en-US" dirty="0" smtClean="0"/>
              <a:t> - the most demanding phase of the job for the software area (huge amount of stat() and open() calls )</a:t>
            </a:r>
          </a:p>
          <a:p>
            <a:pPr lvl="1">
              <a:buNone/>
            </a:pPr>
            <a:r>
              <a:rPr lang="en-US" dirty="0" smtClean="0"/>
              <a:t>	Execution time for </a:t>
            </a:r>
            <a:r>
              <a:rPr lang="en-US" dirty="0" err="1" smtClean="0"/>
              <a:t>DaVinci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Dependence on the number of concurrent jobs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524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Tests at PIC – setup time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066800"/>
            <a:ext cx="4389687" cy="299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7760" y="3517901"/>
            <a:ext cx="4976240" cy="334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524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Tests at PIC – setup time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" y="1117600"/>
            <a:ext cx="4389687" cy="2946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7760" y="3517901"/>
            <a:ext cx="4976240" cy="334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524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Tests at PIC – local cache size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066800"/>
            <a:ext cx="8686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LHCb</a:t>
            </a:r>
            <a:r>
              <a:rPr lang="en-US" sz="2400" dirty="0" smtClean="0"/>
              <a:t>:</a:t>
            </a:r>
          </a:p>
          <a:p>
            <a:pPr lvl="1"/>
            <a:r>
              <a:rPr lang="en-US" sz="2200" dirty="0" smtClean="0"/>
              <a:t>One version of </a:t>
            </a:r>
            <a:r>
              <a:rPr lang="en-US" sz="2200" dirty="0" err="1" smtClean="0"/>
              <a:t>DaVinci</a:t>
            </a:r>
            <a:r>
              <a:rPr lang="en-US" sz="2200" dirty="0" smtClean="0"/>
              <a:t> (analysis package): the software takes 300 MB + </a:t>
            </a:r>
            <a:r>
              <a:rPr lang="en-US" sz="2200" dirty="0" err="1" smtClean="0"/>
              <a:t>CernVMFS</a:t>
            </a:r>
            <a:r>
              <a:rPr lang="en-US" sz="2200" dirty="0" smtClean="0"/>
              <a:t> catalogue overhead, total space: 900 MB</a:t>
            </a:r>
          </a:p>
          <a:p>
            <a:pPr lvl="1"/>
            <a:r>
              <a:rPr lang="en-US" sz="2200" dirty="0" smtClean="0"/>
              <a:t>The catalog contains file metadata for all </a:t>
            </a:r>
            <a:r>
              <a:rPr lang="en-US" sz="2200" dirty="0" err="1" smtClean="0"/>
              <a:t>LHCb</a:t>
            </a:r>
            <a:r>
              <a:rPr lang="en-US" sz="2200" dirty="0" smtClean="0"/>
              <a:t> releases</a:t>
            </a:r>
          </a:p>
          <a:p>
            <a:pPr lvl="1"/>
            <a:r>
              <a:rPr lang="en-US" sz="2200" dirty="0" smtClean="0"/>
              <a:t>	Download once (for every new release) and then keep in cache</a:t>
            </a:r>
          </a:p>
          <a:p>
            <a:pPr lvl="1"/>
            <a:r>
              <a:rPr lang="en-US" sz="2200" dirty="0" smtClean="0"/>
              <a:t>Each additional version of </a:t>
            </a:r>
            <a:r>
              <a:rPr lang="en-US" sz="2200" dirty="0" err="1" smtClean="0"/>
              <a:t>DaVinci</a:t>
            </a:r>
            <a:r>
              <a:rPr lang="en-US" sz="2200" dirty="0" smtClean="0"/>
              <a:t> </a:t>
            </a:r>
            <a:r>
              <a:rPr lang="en-US" sz="2200" dirty="0" err="1" smtClean="0"/>
              <a:t>exceuted</a:t>
            </a:r>
            <a:r>
              <a:rPr lang="en-US" sz="2200" dirty="0" smtClean="0"/>
              <a:t> adds 100 MB </a:t>
            </a:r>
          </a:p>
          <a:p>
            <a:endParaRPr lang="en-US" sz="2200" dirty="0" smtClean="0"/>
          </a:p>
          <a:p>
            <a:r>
              <a:rPr lang="en-US" sz="2400" dirty="0" smtClean="0"/>
              <a:t>ATLAS</a:t>
            </a:r>
            <a:r>
              <a:rPr lang="en-US" sz="2200" dirty="0" smtClean="0"/>
              <a:t>:</a:t>
            </a:r>
          </a:p>
          <a:p>
            <a:pPr lvl="1"/>
            <a:r>
              <a:rPr lang="en-US" sz="2200" dirty="0" smtClean="0"/>
              <a:t>One release of Athena: 224MB of SW + catalog files: 375MB </a:t>
            </a:r>
          </a:p>
          <a:p>
            <a:pPr lvl="1"/>
            <a:r>
              <a:rPr lang="en-US" sz="2200" dirty="0" smtClean="0"/>
              <a:t>The overhead is less since the catalog has been more </a:t>
            </a:r>
            <a:r>
              <a:rPr lang="en-US" sz="2200" dirty="0" err="1" smtClean="0"/>
              <a:t>optimised</a:t>
            </a:r>
            <a:r>
              <a:rPr lang="en-US" sz="2200" dirty="0" smtClean="0"/>
              <a:t> for ATLAS software structure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65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Tests at 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6868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More qualitative</a:t>
            </a:r>
          </a:p>
          <a:p>
            <a:pPr lvl="1"/>
            <a:r>
              <a:rPr lang="en-US" dirty="0" smtClean="0"/>
              <a:t>Interested in scalability for servers </a:t>
            </a:r>
            <a:endParaRPr lang="en-US" dirty="0" smtClean="0"/>
          </a:p>
          <a:p>
            <a:pPr lvl="2">
              <a:buNone/>
            </a:pPr>
            <a:r>
              <a:rPr lang="en-US" dirty="0" smtClean="0"/>
              <a:t>F</a:t>
            </a:r>
            <a:r>
              <a:rPr lang="en-US" dirty="0" smtClean="0"/>
              <a:t>ocus </a:t>
            </a:r>
            <a:r>
              <a:rPr lang="en-US" dirty="0" smtClean="0"/>
              <a:t>on how well it might replace</a:t>
            </a:r>
            <a:r>
              <a:rPr lang="en-US" dirty="0" smtClean="0"/>
              <a:t> overloaded </a:t>
            </a:r>
            <a:r>
              <a:rPr lang="en-US" dirty="0" smtClean="0"/>
              <a:t>NFS server</a:t>
            </a:r>
          </a:p>
          <a:p>
            <a:pPr lvl="1"/>
            <a:r>
              <a:rPr lang="en-US" dirty="0" smtClean="0"/>
              <a:t>Have not examined in such detail at what happens at the client</a:t>
            </a:r>
          </a:p>
          <a:p>
            <a:pPr lvl="1"/>
            <a:r>
              <a:rPr lang="en-US" dirty="0" smtClean="0"/>
              <a:t>Have confirmed that we can run through 10-20000 jobs with no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65162"/>
          </a:xfrm>
        </p:spPr>
        <p:txBody>
          <a:bodyPr>
            <a:noAutofit/>
          </a:bodyPr>
          <a:lstStyle/>
          <a:p>
            <a:pPr algn="l"/>
            <a:r>
              <a:rPr lang="en-US" sz="3800" dirty="0" smtClean="0"/>
              <a:t>Tests at RAL – Atlas Monte Carlo</a:t>
            </a:r>
            <a:endParaRPr lang="en-US" sz="38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9800"/>
            <a:ext cx="742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Early test with 800 or so jobs – the squid barely missed a beat 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62100"/>
            <a:ext cx="6066711" cy="278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73300" y="3708052"/>
            <a:ext cx="6870700" cy="31499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65162"/>
          </a:xfrm>
        </p:spPr>
        <p:txBody>
          <a:bodyPr>
            <a:noAutofit/>
          </a:bodyPr>
          <a:lstStyle/>
          <a:p>
            <a:pPr algn="l"/>
            <a:r>
              <a:rPr lang="en-US" sz="3800" dirty="0" smtClean="0"/>
              <a:t>Tests at RAL – Atlas Monte Carlo</a:t>
            </a:r>
            <a:endParaRPr lang="en-US" sz="38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9800"/>
            <a:ext cx="808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same period the NFS Atlas SW server – with 1500 or so jobs running </a:t>
            </a:r>
            <a:endParaRPr lang="en-US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86932"/>
            <a:ext cx="6210300" cy="2847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998" y="3848100"/>
            <a:ext cx="6565401" cy="300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65162"/>
          </a:xfrm>
        </p:spPr>
        <p:txBody>
          <a:bodyPr>
            <a:noAutofit/>
          </a:bodyPr>
          <a:lstStyle/>
          <a:p>
            <a:pPr algn="l"/>
            <a:r>
              <a:rPr lang="en-US" sz="3800" dirty="0" smtClean="0"/>
              <a:t>Tests at RAL – Atlas </a:t>
            </a:r>
            <a:r>
              <a:rPr lang="en-US" sz="3800" dirty="0" err="1" smtClean="0"/>
              <a:t>Hammercloud</a:t>
            </a:r>
            <a:r>
              <a:rPr lang="en-US" sz="3800" dirty="0" smtClean="0"/>
              <a:t> tests </a:t>
            </a:r>
            <a:endParaRPr lang="en-US" sz="3800" dirty="0"/>
          </a:p>
        </p:txBody>
      </p:sp>
      <p:pic>
        <p:nvPicPr>
          <p:cNvPr id="5" name="Picture 4" descr="atlas-overview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29367"/>
            <a:ext cx="9144000" cy="51286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939800"/>
            <a:ext cx="346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Average over several sites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939800"/>
            <a:ext cx="346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6150 jobs at RAL</a:t>
            </a:r>
            <a:endParaRPr lang="en-US" dirty="0"/>
          </a:p>
        </p:txBody>
      </p:sp>
      <p:pic>
        <p:nvPicPr>
          <p:cNvPr id="7" name="Picture 6" descr="ral-overview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4680"/>
            <a:ext cx="9131300" cy="5390997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274638"/>
            <a:ext cx="9144000" cy="665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Tests at RAL – Atlas </a:t>
            </a:r>
            <a:r>
              <a:rPr kumimoji="0" lang="en-US" sz="3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Hammercloud</a:t>
            </a: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tests 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" y="939800"/>
            <a:ext cx="303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Lets look in more detail – CPU/</a:t>
            </a:r>
            <a:r>
              <a:rPr lang="en-US" dirty="0" err="1" smtClean="0"/>
              <a:t>Walltime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74638"/>
            <a:ext cx="9144000" cy="665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Tests at RAL – Atlas </a:t>
            </a:r>
            <a:r>
              <a:rPr kumimoji="0" lang="en-US" sz="3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Hammercloud</a:t>
            </a: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tests 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cpu-walltim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3048000"/>
            <a:ext cx="3810000" cy="3810000"/>
          </a:xfrm>
          <a:prstGeom prst="rect">
            <a:avLst/>
          </a:prstGeom>
        </p:spPr>
      </p:pic>
      <p:pic>
        <p:nvPicPr>
          <p:cNvPr id="9" name="Picture 8" descr="cpu-walltim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048000"/>
            <a:ext cx="3810000" cy="3810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" y="2070100"/>
            <a:ext cx="422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Average over several sites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2070100"/>
            <a:ext cx="1704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6762"/>
          </a:xfrm>
        </p:spPr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problem?</a:t>
            </a:r>
          </a:p>
          <a:p>
            <a:r>
              <a:rPr lang="en-US" dirty="0" smtClean="0"/>
              <a:t>What is </a:t>
            </a:r>
            <a:r>
              <a:rPr lang="en-US" dirty="0" err="1" smtClean="0"/>
              <a:t>cvmfs</a:t>
            </a:r>
            <a:r>
              <a:rPr lang="en-US" dirty="0" smtClean="0"/>
              <a:t> - and why might it help?</a:t>
            </a:r>
          </a:p>
          <a:p>
            <a:r>
              <a:rPr lang="en-US" dirty="0" smtClean="0"/>
              <a:t>Experiences at PIC</a:t>
            </a:r>
          </a:p>
          <a:p>
            <a:r>
              <a:rPr lang="en-US" dirty="0" smtClean="0"/>
              <a:t>Experiences at RAL</a:t>
            </a:r>
          </a:p>
          <a:p>
            <a:r>
              <a:rPr lang="en-US" dirty="0" smtClean="0"/>
              <a:t>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" y="939800"/>
            <a:ext cx="303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Lets look in more detail – Events/</a:t>
            </a:r>
            <a:r>
              <a:rPr lang="en-US" dirty="0" err="1" smtClean="0"/>
              <a:t>Wallclock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74638"/>
            <a:ext cx="9144000" cy="665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Tests at RAL – Atlas </a:t>
            </a:r>
            <a:r>
              <a:rPr kumimoji="0" lang="en-US" sz="3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Hammercloud</a:t>
            </a: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tests 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" y="2070100"/>
            <a:ext cx="422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Average over several sites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2070100"/>
            <a:ext cx="1704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RAL</a:t>
            </a:r>
            <a:endParaRPr lang="en-US" dirty="0"/>
          </a:p>
        </p:txBody>
      </p:sp>
      <p:pic>
        <p:nvPicPr>
          <p:cNvPr id="12" name="Picture 11" descr="events-wallclock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048000"/>
            <a:ext cx="3810000" cy="3810000"/>
          </a:xfrm>
          <a:prstGeom prst="rect">
            <a:avLst/>
          </a:prstGeom>
        </p:spPr>
      </p:pic>
      <p:pic>
        <p:nvPicPr>
          <p:cNvPr id="13" name="Picture 12" descr="events-walltim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3048000"/>
            <a:ext cx="38100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65162"/>
          </a:xfrm>
        </p:spPr>
        <p:txBody>
          <a:bodyPr>
            <a:noAutofit/>
          </a:bodyPr>
          <a:lstStyle/>
          <a:p>
            <a:pPr algn="l"/>
            <a:r>
              <a:rPr lang="en-US" sz="3800" dirty="0" smtClean="0"/>
              <a:t>Tests at RAL – Atlas Monte Carlo</a:t>
            </a:r>
            <a:endParaRPr lang="en-US" sz="38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066800"/>
            <a:ext cx="896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Since reconfiguring </a:t>
            </a:r>
            <a:r>
              <a:rPr lang="en-US" dirty="0" err="1" smtClean="0"/>
              <a:t>cvmfs</a:t>
            </a:r>
            <a:r>
              <a:rPr lang="en-US" dirty="0" smtClean="0"/>
              <a:t> and starting analysis jobs– the squid again happy</a:t>
            </a:r>
          </a:p>
          <a:p>
            <a:r>
              <a:rPr lang="en-US" dirty="0" smtClean="0"/>
              <a:t>Worth noting that even at the point the network is busiest – </a:t>
            </a:r>
            <a:r>
              <a:rPr lang="en-US" dirty="0" err="1" smtClean="0"/>
              <a:t>cpu</a:t>
            </a:r>
            <a:r>
              <a:rPr lang="en-US" dirty="0" smtClean="0"/>
              <a:t> is not - 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70100"/>
            <a:ext cx="5845280" cy="2679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6400" y="4016782"/>
            <a:ext cx="6197600" cy="28412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65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Tests at RAL – Load on Squids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2100" y="1092200"/>
            <a:ext cx="7823200" cy="5632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 quite </a:t>
            </a:r>
            <a:r>
              <a:rPr lang="en-US" sz="2400" dirty="0" smtClean="0"/>
              <a:t>negligible</a:t>
            </a:r>
            <a:r>
              <a:rPr lang="en-US" sz="2400" dirty="0" smtClean="0"/>
              <a:t> - </a:t>
            </a:r>
            <a:r>
              <a:rPr lang="en-US" sz="2400" dirty="0" smtClean="0"/>
              <a:t>but </a:t>
            </a:r>
            <a:r>
              <a:rPr lang="en-US" sz="2400" dirty="0" smtClean="0"/>
              <a:t>very manageable</a:t>
            </a:r>
          </a:p>
          <a:p>
            <a:r>
              <a:rPr lang="en-US" sz="2400" dirty="0" smtClean="0"/>
              <a:t>For initial tests squid was running on the retired Atlas software server (5 year old WN) </a:t>
            </a:r>
          </a:p>
          <a:p>
            <a:r>
              <a:rPr lang="en-US" sz="2400" dirty="0" smtClean="0"/>
              <a:t>	Separate from other frontier squids</a:t>
            </a:r>
          </a:p>
          <a:p>
            <a:endParaRPr lang="en-US" sz="2400" dirty="0" smtClean="0"/>
          </a:p>
          <a:p>
            <a:r>
              <a:rPr lang="en-US" sz="2400" dirty="0" smtClean="0"/>
              <a:t>For resilience (rather than load) we have added a second squid – client randomly mounts one or the </a:t>
            </a:r>
            <a:r>
              <a:rPr lang="en-US" sz="2400" dirty="0" smtClean="0"/>
              <a:t>other</a:t>
            </a:r>
          </a:p>
          <a:p>
            <a:r>
              <a:rPr lang="en-US" sz="2400" dirty="0" smtClean="0"/>
              <a:t>	- </a:t>
            </a:r>
            <a:r>
              <a:rPr lang="en-US" sz="2400" dirty="0" smtClean="0"/>
              <a:t>failover </a:t>
            </a:r>
            <a:r>
              <a:rPr lang="en-US" sz="2400" dirty="0" smtClean="0"/>
              <a:t>appears transparent</a:t>
            </a:r>
          </a:p>
          <a:p>
            <a:endParaRPr lang="en-US" sz="2400" dirty="0" smtClean="0"/>
          </a:p>
          <a:p>
            <a:r>
              <a:rPr lang="en-US" sz="2400" dirty="0" smtClean="0"/>
              <a:t>Starting to accept Atlas user analysis jobs which will all use </a:t>
            </a:r>
            <a:r>
              <a:rPr lang="en-US" sz="2400" dirty="0" err="1" smtClean="0"/>
              <a:t>cvmfs</a:t>
            </a:r>
            <a:r>
              <a:rPr lang="en-US" sz="2400" dirty="0" smtClean="0"/>
              <a:t>  - on an experimental basis</a:t>
            </a:r>
          </a:p>
          <a:p>
            <a:r>
              <a:rPr lang="en-US" sz="2400" dirty="0" smtClean="0"/>
              <a:t>	Will learn much more</a:t>
            </a:r>
          </a:p>
          <a:p>
            <a:r>
              <a:rPr lang="en-US" sz="2400" dirty="0" smtClean="0"/>
              <a:t>	Will use wider range of releases – should stress </a:t>
            </a:r>
            <a:r>
              <a:rPr lang="en-US" sz="2400" dirty="0" err="1" smtClean="0"/>
              <a:t>chaches</a:t>
            </a:r>
            <a:r>
              <a:rPr lang="en-US" sz="2400" dirty="0" smtClean="0"/>
              <a:t> more than current production and test </a:t>
            </a:r>
            <a:r>
              <a:rPr lang="en-US" sz="2400" dirty="0" smtClean="0"/>
              <a:t>jobs</a:t>
            </a:r>
          </a:p>
          <a:p>
            <a:r>
              <a:rPr lang="en-US" sz="2400" dirty="0" smtClean="0"/>
              <a:t>Over last weekend removed limits – squids still happy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778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Current State of </a:t>
            </a:r>
            <a:r>
              <a:rPr lang="en-US" sz="3600" dirty="0" err="1" smtClean="0"/>
              <a:t>CernVM</a:t>
            </a:r>
            <a:r>
              <a:rPr lang="en-US" sz="3600" dirty="0" smtClean="0"/>
              <a:t>-FS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1066800"/>
            <a:ext cx="8470900" cy="27051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Network file system designed for software repositories</a:t>
            </a:r>
          </a:p>
          <a:p>
            <a:pPr>
              <a:buNone/>
            </a:pPr>
            <a:r>
              <a:rPr lang="en-US" dirty="0" smtClean="0"/>
              <a:t>Serves 600 GB and 18.5 Million files and directories</a:t>
            </a:r>
          </a:p>
          <a:p>
            <a:pPr>
              <a:buNone/>
            </a:pPr>
            <a:r>
              <a:rPr lang="en-US" dirty="0" smtClean="0"/>
              <a:t>Revision control based on catalog snapshots</a:t>
            </a:r>
          </a:p>
          <a:p>
            <a:pPr>
              <a:buNone/>
            </a:pPr>
            <a:r>
              <a:rPr lang="en-US" dirty="0" smtClean="0"/>
              <a:t>Outperforms NFS and AFS</a:t>
            </a:r>
          </a:p>
          <a:p>
            <a:pPr>
              <a:buNone/>
            </a:pPr>
            <a:r>
              <a:rPr lang="en-US" dirty="0" smtClean="0"/>
              <a:t>Warm cache speed comparable to local file system</a:t>
            </a:r>
          </a:p>
          <a:p>
            <a:pPr>
              <a:buNone/>
            </a:pPr>
            <a:r>
              <a:rPr lang="en-US" dirty="0" smtClean="0"/>
              <a:t>Scalable infrastructure</a:t>
            </a:r>
          </a:p>
          <a:p>
            <a:pPr>
              <a:buNone/>
            </a:pPr>
            <a:r>
              <a:rPr lang="en-US" dirty="0" smtClean="0"/>
              <a:t>Integrated with </a:t>
            </a:r>
            <a:r>
              <a:rPr lang="en-US" dirty="0" err="1" smtClean="0"/>
              <a:t>automount/autofs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Delivered as rpm/yum package – and as part of </a:t>
            </a:r>
            <a:r>
              <a:rPr lang="en-US" dirty="0" err="1" smtClean="0"/>
              <a:t>CernVM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Atlas, </a:t>
            </a:r>
            <a:r>
              <a:rPr lang="en-US" dirty="0" err="1" smtClean="0"/>
              <a:t>LHCb</a:t>
            </a:r>
            <a:r>
              <a:rPr lang="en-US" dirty="0" smtClean="0"/>
              <a:t>, Alice, CMS… all supported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15900" y="4546600"/>
            <a:ext cx="92547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Failover-Mirror of the source repositories</a:t>
            </a:r>
          </a:p>
          <a:p>
            <a:pPr>
              <a:buNone/>
            </a:pPr>
            <a:r>
              <a:rPr lang="en-US" sz="2000" dirty="0" smtClean="0"/>
              <a:t>	(</a:t>
            </a:r>
            <a:r>
              <a:rPr lang="en-US" sz="2000" dirty="0" err="1" smtClean="0"/>
              <a:t>CernVM</a:t>
            </a:r>
            <a:r>
              <a:rPr lang="en-US" sz="2000" dirty="0" smtClean="0"/>
              <a:t>-FS already supports automatic host failover)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Extend </a:t>
            </a:r>
            <a:r>
              <a:rPr lang="en-US" sz="2000" dirty="0" smtClean="0"/>
              <a:t>to conditions databases</a:t>
            </a:r>
          </a:p>
          <a:p>
            <a:pPr>
              <a:buNone/>
            </a:pPr>
            <a:r>
              <a:rPr lang="en-US" sz="2000" dirty="0" smtClean="0"/>
              <a:t>Service to be supported by </a:t>
            </a:r>
            <a:r>
              <a:rPr lang="en-US" sz="2000" dirty="0" err="1" smtClean="0"/>
              <a:t>Cern</a:t>
            </a:r>
            <a:r>
              <a:rPr lang="en-US" sz="2000" dirty="0" smtClean="0"/>
              <a:t> </a:t>
            </a:r>
            <a:r>
              <a:rPr lang="en-US" sz="2000" dirty="0" smtClean="0"/>
              <a:t>IT (http://</a:t>
            </a:r>
            <a:r>
              <a:rPr lang="en-US" sz="2000" dirty="0" err="1" smtClean="0"/>
              <a:t>sls.cern.ch/sls/service.php?id</a:t>
            </a:r>
            <a:r>
              <a:rPr lang="en-US" sz="2000" dirty="0" smtClean="0"/>
              <a:t>=</a:t>
            </a:r>
            <a:r>
              <a:rPr lang="en-US" sz="2000" dirty="0" err="1" smtClean="0"/>
              <a:t>cvmfs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Security </a:t>
            </a:r>
            <a:r>
              <a:rPr lang="en-US" sz="2000" dirty="0" smtClean="0"/>
              <a:t>audit – in progress</a:t>
            </a:r>
          </a:p>
          <a:p>
            <a:pPr>
              <a:buNone/>
            </a:pPr>
            <a:r>
              <a:rPr lang="en-US" sz="2000" dirty="0" smtClean="0"/>
              <a:t>Client submitted for inclusion with SL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3937000"/>
            <a:ext cx="6642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 dirty="0" smtClean="0"/>
              <a:t>Active Developments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Good for sites</a:t>
            </a:r>
          </a:p>
          <a:p>
            <a:pPr lvl="1"/>
            <a:r>
              <a:rPr lang="en-US" dirty="0" smtClean="0"/>
              <a:t>Performance at client is better</a:t>
            </a:r>
          </a:p>
          <a:p>
            <a:pPr lvl="1"/>
            <a:r>
              <a:rPr lang="en-US" dirty="0" smtClean="0"/>
              <a:t>Squid very easy to set up and maintain – and very scalable</a:t>
            </a:r>
          </a:p>
          <a:p>
            <a:pPr lvl="1"/>
            <a:r>
              <a:rPr lang="en-US" dirty="0" smtClean="0"/>
              <a:t>Much less network traffic</a:t>
            </a:r>
          </a:p>
          <a:p>
            <a:r>
              <a:rPr lang="en-US" dirty="0" smtClean="0"/>
              <a:t>Good for </a:t>
            </a:r>
            <a:r>
              <a:rPr lang="en-US" dirty="0" err="1" smtClean="0"/>
              <a:t>VOs</a:t>
            </a:r>
            <a:endParaRPr lang="en-US" dirty="0" smtClean="0"/>
          </a:p>
          <a:p>
            <a:pPr lvl="1"/>
            <a:r>
              <a:rPr lang="en-US" dirty="0" err="1" smtClean="0"/>
              <a:t>VOs</a:t>
            </a:r>
            <a:r>
              <a:rPr lang="en-US" dirty="0" smtClean="0"/>
              <a:t> can install each release once – at CERN</a:t>
            </a:r>
          </a:p>
          <a:p>
            <a:pPr lvl="2"/>
            <a:r>
              <a:rPr lang="en-US" dirty="0" smtClean="0"/>
              <a:t>No more local install jobs</a:t>
            </a:r>
          </a:p>
          <a:p>
            <a:pPr lvl="1"/>
            <a:r>
              <a:rPr lang="en-US" dirty="0" smtClean="0"/>
              <a:t>Potentially useful for hot files to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65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Acknowledgements &amp; Links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686800" cy="5059363"/>
          </a:xfrm>
        </p:spPr>
        <p:txBody>
          <a:bodyPr>
            <a:normAutofit fontScale="62500" lnSpcReduction="20000"/>
          </a:bodyPr>
          <a:lstStyle/>
          <a:p>
            <a:pPr lvl="1">
              <a:buNone/>
            </a:pPr>
            <a:endParaRPr lang="en-US" sz="1800" dirty="0" smtClean="0"/>
          </a:p>
          <a:p>
            <a:pPr>
              <a:buNone/>
            </a:pPr>
            <a:r>
              <a:rPr lang="en-US" dirty="0" smtClean="0"/>
              <a:t>Thanks to</a:t>
            </a:r>
          </a:p>
          <a:p>
            <a:pPr lvl="1"/>
            <a:r>
              <a:rPr lang="en-US" sz="2560" dirty="0" err="1" smtClean="0"/>
              <a:t>Jakob</a:t>
            </a:r>
            <a:r>
              <a:rPr lang="en-US" sz="2560" dirty="0" smtClean="0"/>
              <a:t> </a:t>
            </a:r>
            <a:r>
              <a:rPr lang="en-US" sz="2560" dirty="0" err="1" smtClean="0"/>
              <a:t>Blomer</a:t>
            </a:r>
            <a:r>
              <a:rPr lang="en-US" sz="2560" dirty="0" smtClean="0"/>
              <a:t> (</a:t>
            </a:r>
            <a:r>
              <a:rPr lang="en-US" sz="2560" dirty="0" smtClean="0">
                <a:hlinkClick r:id="rId2"/>
              </a:rPr>
              <a:t>jakob.blomer@cern.ch</a:t>
            </a:r>
            <a:r>
              <a:rPr lang="en-US" sz="2560" dirty="0" smtClean="0"/>
              <a:t>) who developed </a:t>
            </a:r>
            <a:r>
              <a:rPr lang="en-US" sz="2560" dirty="0" err="1" smtClean="0"/>
              <a:t>cvmfs</a:t>
            </a:r>
            <a:endParaRPr lang="en-US" sz="2560" dirty="0" smtClean="0"/>
          </a:p>
          <a:p>
            <a:pPr lvl="1"/>
            <a:r>
              <a:rPr lang="en-US" sz="2560" dirty="0" smtClean="0"/>
              <a:t>Elisa </a:t>
            </a:r>
            <a:r>
              <a:rPr lang="en-US" sz="2560" dirty="0" err="1" smtClean="0"/>
              <a:t>Lanciotti</a:t>
            </a:r>
            <a:r>
              <a:rPr lang="en-US" sz="2560" dirty="0" smtClean="0"/>
              <a:t> (</a:t>
            </a:r>
            <a:r>
              <a:rPr lang="en-US" sz="2560" dirty="0" err="1" smtClean="0">
                <a:hlinkClick r:id="rId3"/>
              </a:rPr>
              <a:t>elisa.lanciotti@cern.ch</a:t>
            </a:r>
            <a:r>
              <a:rPr lang="en-US" sz="2560" dirty="0" err="1" smtClean="0"/>
              <a:t>)who</a:t>
            </a:r>
            <a:r>
              <a:rPr lang="en-US" sz="2560" dirty="0" smtClean="0"/>
              <a:t> carried out the tests at PIC</a:t>
            </a:r>
          </a:p>
          <a:p>
            <a:pPr lvl="1"/>
            <a:r>
              <a:rPr lang="en-US" sz="2560" dirty="0" smtClean="0"/>
              <a:t>Alastair Dewhurst &amp; Rod Walker who’ve been running the Atlas tests at RAL</a:t>
            </a:r>
          </a:p>
          <a:p>
            <a:pPr lvl="1"/>
            <a:endParaRPr lang="en-US" sz="2286" dirty="0" smtClean="0"/>
          </a:p>
          <a:p>
            <a:pPr>
              <a:buNone/>
            </a:pPr>
            <a:r>
              <a:rPr lang="en-US" dirty="0" smtClean="0"/>
              <a:t>Links</a:t>
            </a:r>
          </a:p>
          <a:p>
            <a:pPr lvl="1">
              <a:buNone/>
            </a:pPr>
            <a:r>
              <a:rPr lang="en-US" sz="2560" u="sng" dirty="0" smtClean="0"/>
              <a:t>PIC Tests:</a:t>
            </a:r>
          </a:p>
          <a:p>
            <a:pPr lvl="1">
              <a:buNone/>
            </a:pPr>
            <a:r>
              <a:rPr lang="en-US" sz="2560" u="sng" dirty="0" smtClean="0">
                <a:hlinkClick r:id="rId4"/>
              </a:rPr>
              <a:t>https://twiki.cern.ch/twiki/bin/view/Main/ElisaLanciottiWorkCVMFSTests</a:t>
            </a:r>
            <a:endParaRPr lang="en-US" sz="2560" u="sng" dirty="0" smtClean="0"/>
          </a:p>
          <a:p>
            <a:pPr lvl="1">
              <a:buNone/>
            </a:pPr>
            <a:r>
              <a:rPr lang="en-US" sz="2560" u="sng" dirty="0" smtClean="0"/>
              <a:t>Elisa’s talk at September 2010 GDB</a:t>
            </a:r>
          </a:p>
          <a:p>
            <a:pPr lvl="1">
              <a:buNone/>
            </a:pPr>
            <a:r>
              <a:rPr lang="en-US" sz="2560" u="sng" dirty="0" smtClean="0"/>
              <a:t>RAL </a:t>
            </a:r>
            <a:r>
              <a:rPr lang="en-US" sz="2560" u="sng" dirty="0" err="1" smtClean="0"/>
              <a:t>cvmfs</a:t>
            </a:r>
            <a:r>
              <a:rPr lang="en-US" sz="2560" u="sng" dirty="0" smtClean="0"/>
              <a:t> squids:</a:t>
            </a:r>
          </a:p>
          <a:p>
            <a:pPr lvl="1">
              <a:buNone/>
            </a:pPr>
            <a:r>
              <a:rPr lang="en-US" sz="2560" dirty="0" smtClean="0"/>
              <a:t>http://ganglia.gridpp.rl.ac.uk/ganglia/?r=day&amp;c=Services_Core&amp;h=lcg0679.gridpp.rl.ac.uk</a:t>
            </a:r>
          </a:p>
          <a:p>
            <a:pPr lvl="1">
              <a:buNone/>
            </a:pPr>
            <a:r>
              <a:rPr lang="en-US" sz="2560" dirty="0" smtClean="0">
                <a:hlinkClick r:id="rId5"/>
              </a:rPr>
              <a:t>http://ganglia.gridpp.rl.ac.uk/ganglia/?r=day&amp;c=Services_Core&amp;h=lcg0617.gridpp.rl.ac.uk</a:t>
            </a:r>
            <a:endParaRPr lang="en-US" sz="2560" dirty="0" smtClean="0"/>
          </a:p>
          <a:p>
            <a:pPr lvl="1">
              <a:buNone/>
            </a:pPr>
            <a:r>
              <a:rPr lang="en-US" sz="2560" dirty="0" smtClean="0"/>
              <a:t>CVMFS Downloads:</a:t>
            </a:r>
          </a:p>
          <a:p>
            <a:pPr lvl="1">
              <a:buNone/>
            </a:pPr>
            <a:r>
              <a:rPr lang="en-US" sz="2560" dirty="0" smtClean="0">
                <a:hlinkClick r:id="rId6"/>
              </a:rPr>
              <a:t>https://cernvm.cern.ch/project/trac/cernvm/downloads</a:t>
            </a:r>
            <a:endParaRPr lang="en-US" sz="2560" dirty="0" smtClean="0"/>
          </a:p>
          <a:p>
            <a:pPr lvl="1">
              <a:buNone/>
            </a:pPr>
            <a:r>
              <a:rPr lang="en-US" sz="2560" dirty="0" smtClean="0"/>
              <a:t>CVMFS Technical Paper:</a:t>
            </a:r>
          </a:p>
          <a:p>
            <a:pPr lvl="1">
              <a:buNone/>
            </a:pPr>
            <a:r>
              <a:rPr lang="en-US" sz="2560" dirty="0" smtClean="0">
                <a:ea typeface="Gill Sans" charset="0"/>
                <a:cs typeface="Gill Sans" charset="0"/>
              </a:rPr>
              <a:t>https://cernvm.cern.ch/project/trac/cernvm/export/1693/cvmfs-tr/cvmfstech.preview.pdf</a:t>
            </a:r>
            <a:endParaRPr lang="en-US" sz="2560" dirty="0" smtClean="0"/>
          </a:p>
          <a:p>
            <a:pPr lvl="1">
              <a:buNone/>
            </a:pPr>
            <a:r>
              <a:rPr lang="en-US" sz="2560" dirty="0" err="1" smtClean="0"/>
              <a:t>Jakob’s</a:t>
            </a:r>
            <a:r>
              <a:rPr lang="en-US" sz="2560" dirty="0" smtClean="0"/>
              <a:t> talk from CHEP:</a:t>
            </a:r>
          </a:p>
          <a:p>
            <a:pPr lvl="1">
              <a:buNone/>
            </a:pPr>
            <a:r>
              <a:rPr lang="en-US" sz="2560" dirty="0" smtClean="0"/>
              <a:t>http://117.103.105.177/MaKaC/contributionDisplay.py?contribId=39&amp;sessionId=111&amp;confId=3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65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So, what’s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2184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Experiment application software (and conditions databases) is currently installed in a shared area of individual site (NFS, AFS…)</a:t>
            </a:r>
          </a:p>
          <a:p>
            <a:r>
              <a:rPr lang="en-US" sz="2400" dirty="0" smtClean="0"/>
              <a:t>The software is installed by jobs which run on a privileged node of the computing </a:t>
            </a:r>
            <a:r>
              <a:rPr lang="en-US" sz="2400" dirty="0" smtClean="0"/>
              <a:t>farm, these must </a:t>
            </a:r>
            <a:r>
              <a:rPr lang="en-US" sz="2400" dirty="0" smtClean="0"/>
              <a:t>be run at all sites</a:t>
            </a:r>
            <a:endParaRPr lang="en-US" sz="2400" dirty="0" smtClean="0"/>
          </a:p>
        </p:txBody>
      </p:sp>
      <p:pic>
        <p:nvPicPr>
          <p:cNvPr id="4" name="Picture 3" descr="pic-nfs.tiff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400" y="3673574"/>
            <a:ext cx="7162800" cy="31844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778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So, what’s the problem?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3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aseline="-25000" dirty="0" smtClean="0"/>
              <a:t>Issues observed with this model include:</a:t>
            </a:r>
          </a:p>
          <a:p>
            <a:pPr>
              <a:buNone/>
            </a:pPr>
            <a:r>
              <a:rPr lang="en-US" baseline="-25000" dirty="0" smtClean="0"/>
              <a:t>NFS scalability issues</a:t>
            </a:r>
          </a:p>
          <a:p>
            <a:pPr lvl="1">
              <a:buNone/>
            </a:pPr>
            <a:r>
              <a:rPr lang="en-US" baseline="-25000" dirty="0" smtClean="0"/>
              <a:t>at RAL we see BIG load issues, especially for Atlas</a:t>
            </a:r>
          </a:p>
          <a:p>
            <a:pPr lvl="2">
              <a:buNone/>
            </a:pPr>
            <a:r>
              <a:rPr lang="en-US" baseline="-25000" dirty="0" smtClean="0"/>
              <a:t>Upgrading the NFS server helped – but problem has not gone away</a:t>
            </a:r>
            <a:endParaRPr lang="en-US" baseline="-25000" dirty="0" smtClean="0"/>
          </a:p>
          <a:p>
            <a:pPr lvl="1">
              <a:buNone/>
            </a:pPr>
            <a:r>
              <a:rPr lang="en-US" baseline="-25000" dirty="0" smtClean="0"/>
              <a:t>a</a:t>
            </a:r>
            <a:r>
              <a:rPr lang="en-US" baseline="-25000" dirty="0" smtClean="0"/>
              <a:t>t</a:t>
            </a:r>
            <a:r>
              <a:rPr lang="en-US" dirty="0" smtClean="0"/>
              <a:t> </a:t>
            </a:r>
            <a:r>
              <a:rPr lang="en-US" baseline="-25000" dirty="0" smtClean="0"/>
              <a:t>PIC they see </a:t>
            </a:r>
            <a:r>
              <a:rPr lang="en-US" baseline="-25000" dirty="0" smtClean="0"/>
              <a:t>huge loads for </a:t>
            </a:r>
            <a:r>
              <a:rPr lang="en-US" baseline="-25000" dirty="0" err="1" smtClean="0"/>
              <a:t>LHCb</a:t>
            </a:r>
            <a:endParaRPr lang="en-US" baseline="-25000" dirty="0" smtClean="0"/>
          </a:p>
          <a:p>
            <a:pPr>
              <a:buNone/>
            </a:pPr>
            <a:r>
              <a:rPr lang="en-US" baseline="-25000" dirty="0" smtClean="0"/>
              <a:t>Shared area sometimes not reachable (stale mounts on the WN, or the NFS server is too busy to respond)</a:t>
            </a:r>
          </a:p>
          <a:p>
            <a:pPr>
              <a:buNone/>
            </a:pPr>
            <a:r>
              <a:rPr lang="en-US" baseline="-25000" dirty="0" smtClean="0"/>
              <a:t>Software installation in many Grid sites is a tough task (job failures, resubmission, tag publication...)</a:t>
            </a:r>
          </a:p>
          <a:p>
            <a:pPr>
              <a:buNone/>
            </a:pPr>
            <a:r>
              <a:rPr lang="en-US" baseline="-25000" dirty="0" smtClean="0"/>
              <a:t>Space on </a:t>
            </a:r>
            <a:r>
              <a:rPr lang="en-US" baseline="-25000" dirty="0" err="1" smtClean="0"/>
              <a:t>performant</a:t>
            </a:r>
            <a:r>
              <a:rPr lang="en-US" baseline="-25000" dirty="0" smtClean="0"/>
              <a:t> NFS servers is expensive</a:t>
            </a:r>
          </a:p>
          <a:p>
            <a:pPr lvl="1">
              <a:buNone/>
            </a:pPr>
            <a:r>
              <a:rPr lang="en-US" baseline="-25000" dirty="0" smtClean="0"/>
              <a:t>if </a:t>
            </a:r>
            <a:r>
              <a:rPr lang="en-US" baseline="-25000" dirty="0" err="1" smtClean="0"/>
              <a:t>VOs</a:t>
            </a:r>
            <a:r>
              <a:rPr lang="en-US" baseline="-25000" dirty="0" smtClean="0"/>
              <a:t> want to install new releases and keep the old ones they have to ask for</a:t>
            </a:r>
            <a:r>
              <a:rPr lang="en-US" baseline="-25000" dirty="0" smtClean="0"/>
              <a:t> quota increases</a:t>
            </a:r>
          </a:p>
          <a:p>
            <a:pPr>
              <a:buNone/>
            </a:pPr>
            <a:r>
              <a:rPr lang="en-US" baseline="-25000" dirty="0" smtClean="0"/>
              <a:t>I</a:t>
            </a:r>
            <a:r>
              <a:rPr lang="en-US" baseline="-25000" dirty="0" smtClean="0"/>
              <a:t>n </a:t>
            </a:r>
            <a:r>
              <a:rPr lang="en-US" baseline="-25000" dirty="0" smtClean="0"/>
              <a:t>the three months to September there were 33 GGUS tickets related to shared software area issues for </a:t>
            </a:r>
            <a:r>
              <a:rPr lang="en-US" baseline="-25000" dirty="0" err="1" smtClean="0"/>
              <a:t>LHCb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778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might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A caching file system would be nice – some sites use AFS but install jobs seem still to be very problematic</a:t>
            </a:r>
          </a:p>
          <a:p>
            <a:r>
              <a:rPr lang="en-US" dirty="0" smtClean="0"/>
              <a:t>A read only file system would be good</a:t>
            </a:r>
          </a:p>
          <a:p>
            <a:r>
              <a:rPr lang="en-US" dirty="0" smtClean="0"/>
              <a:t>A system </a:t>
            </a:r>
            <a:r>
              <a:rPr lang="en-US" dirty="0" err="1" smtClean="0"/>
              <a:t>optimised</a:t>
            </a:r>
            <a:r>
              <a:rPr lang="en-US" dirty="0" smtClean="0"/>
              <a:t> for many duplicated files would be nice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65162"/>
          </a:xfrm>
        </p:spPr>
        <p:txBody>
          <a:bodyPr>
            <a:noAutofit/>
          </a:bodyPr>
          <a:lstStyle/>
          <a:p>
            <a:pPr algn="l"/>
            <a:r>
              <a:rPr lang="en-GB" sz="4000" dirty="0" smtClean="0"/>
              <a:t>What, exactly, is </a:t>
            </a:r>
            <a:r>
              <a:rPr lang="en-GB" sz="4000" dirty="0" err="1" smtClean="0"/>
              <a:t>cvmfs</a:t>
            </a:r>
            <a:r>
              <a:rPr lang="en-GB" sz="4000" dirty="0" smtClean="0"/>
              <a:t>?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85000" lnSpcReduction="20000"/>
          </a:bodyPr>
          <a:lstStyle/>
          <a:p>
            <a:pPr indent="0">
              <a:buNone/>
            </a:pPr>
            <a:r>
              <a:rPr lang="en-US" dirty="0" smtClean="0">
                <a:cs typeface="Arial"/>
              </a:rPr>
              <a:t>It is </a:t>
            </a:r>
            <a:r>
              <a:rPr lang="en-US" i="1" dirty="0" smtClean="0">
                <a:cs typeface="Arial"/>
              </a:rPr>
              <a:t>not, </a:t>
            </a:r>
            <a:r>
              <a:rPr lang="en-US" dirty="0" smtClean="0">
                <a:cs typeface="Arial"/>
              </a:rPr>
              <a:t>really, anything to do with </a:t>
            </a:r>
            <a:r>
              <a:rPr lang="en-US" dirty="0" err="1" smtClean="0">
                <a:cs typeface="Arial"/>
              </a:rPr>
              <a:t>virtualisation</a:t>
            </a:r>
            <a:endParaRPr lang="en-US" dirty="0" smtClean="0">
              <a:cs typeface="Arial"/>
            </a:endParaRPr>
          </a:p>
          <a:p>
            <a:pPr indent="0">
              <a:buNone/>
            </a:pPr>
            <a:endParaRPr lang="en-US" dirty="0" smtClean="0">
              <a:cs typeface="Arial"/>
            </a:endParaRPr>
          </a:p>
          <a:p>
            <a:pPr indent="0">
              <a:buNone/>
            </a:pPr>
            <a:r>
              <a:rPr lang="en-US" dirty="0" smtClean="0">
                <a:cs typeface="Arial"/>
              </a:rPr>
              <a:t>A client</a:t>
            </a:r>
            <a:r>
              <a:rPr lang="en-US" dirty="0">
                <a:cs typeface="Arial"/>
              </a:rPr>
              <a:t>-server file </a:t>
            </a:r>
            <a:r>
              <a:rPr lang="en-US" dirty="0" smtClean="0">
                <a:cs typeface="Arial"/>
              </a:rPr>
              <a:t>system </a:t>
            </a:r>
          </a:p>
          <a:p>
            <a:pPr lvl="1" indent="0">
              <a:buNone/>
            </a:pPr>
            <a:r>
              <a:rPr lang="en-US" dirty="0" smtClean="0">
                <a:cs typeface="Arial"/>
              </a:rPr>
              <a:t>Originally developed </a:t>
            </a:r>
            <a:r>
              <a:rPr lang="en-US" dirty="0">
                <a:cs typeface="Arial"/>
              </a:rPr>
              <a:t>to deliver</a:t>
            </a:r>
            <a:r>
              <a:rPr lang="en-US" dirty="0" smtClean="0">
                <a:cs typeface="Arial"/>
              </a:rPr>
              <a:t> VO software distributions to (</a:t>
            </a:r>
            <a:r>
              <a:rPr lang="en-US" dirty="0" err="1" smtClean="0">
                <a:cs typeface="Arial"/>
              </a:rPr>
              <a:t>cernvm</a:t>
            </a:r>
            <a:r>
              <a:rPr lang="en-US" dirty="0" smtClean="0">
                <a:cs typeface="Arial"/>
              </a:rPr>
              <a:t>) virtual </a:t>
            </a:r>
            <a:r>
              <a:rPr lang="en-US" dirty="0">
                <a:cs typeface="Arial"/>
              </a:rPr>
              <a:t>machines in a fast, scalable, and reliable way.</a:t>
            </a:r>
            <a:r>
              <a:rPr lang="en-US" dirty="0" smtClean="0">
                <a:cs typeface="Arial"/>
              </a:rPr>
              <a:t> </a:t>
            </a:r>
          </a:p>
          <a:p>
            <a:pPr indent="0">
              <a:buNone/>
            </a:pPr>
            <a:r>
              <a:rPr lang="en-US" dirty="0" smtClean="0">
                <a:cs typeface="Arial"/>
              </a:rPr>
              <a:t>Implemented as </a:t>
            </a:r>
            <a:r>
              <a:rPr lang="en-US" dirty="0">
                <a:cs typeface="Arial"/>
              </a:rPr>
              <a:t>a FUSE </a:t>
            </a:r>
            <a:r>
              <a:rPr lang="en-US" dirty="0" smtClean="0">
                <a:cs typeface="Arial"/>
              </a:rPr>
              <a:t>module</a:t>
            </a:r>
          </a:p>
          <a:p>
            <a:pPr lvl="1" indent="0">
              <a:buNone/>
            </a:pPr>
            <a:r>
              <a:rPr lang="en-US" dirty="0" smtClean="0">
                <a:cs typeface="Arial"/>
              </a:rPr>
              <a:t>Makes </a:t>
            </a:r>
            <a:r>
              <a:rPr lang="en-US" dirty="0">
                <a:cs typeface="Arial"/>
              </a:rPr>
              <a:t>a specially prepared directory tree stored on a web server </a:t>
            </a:r>
            <a:r>
              <a:rPr lang="en-US" dirty="0" smtClean="0">
                <a:cs typeface="Arial"/>
              </a:rPr>
              <a:t>look like </a:t>
            </a:r>
            <a:r>
              <a:rPr lang="en-US" dirty="0">
                <a:cs typeface="Arial"/>
              </a:rPr>
              <a:t>a local read-only file system on </a:t>
            </a:r>
            <a:r>
              <a:rPr lang="en-US" dirty="0" smtClean="0">
                <a:cs typeface="Arial"/>
              </a:rPr>
              <a:t>the local (</a:t>
            </a:r>
            <a:r>
              <a:rPr lang="en-US" dirty="0" smtClean="0">
                <a:cs typeface="Arial"/>
              </a:rPr>
              <a:t>virtual or physical) </a:t>
            </a:r>
            <a:r>
              <a:rPr lang="en-US" dirty="0">
                <a:cs typeface="Arial"/>
              </a:rPr>
              <a:t>machine.</a:t>
            </a:r>
            <a:r>
              <a:rPr lang="en-US" dirty="0" smtClean="0">
                <a:cs typeface="Arial"/>
              </a:rPr>
              <a:t> </a:t>
            </a:r>
          </a:p>
          <a:p>
            <a:pPr indent="0">
              <a:buNone/>
            </a:pPr>
            <a:r>
              <a:rPr lang="en-US" dirty="0" smtClean="0">
                <a:cs typeface="Arial"/>
              </a:rPr>
              <a:t>Uses only outgoing HTTP connections</a:t>
            </a:r>
          </a:p>
          <a:p>
            <a:pPr lvl="1" indent="0">
              <a:buNone/>
            </a:pPr>
            <a:r>
              <a:rPr lang="en-US" dirty="0" smtClean="0">
                <a:cs typeface="Arial"/>
              </a:rPr>
              <a:t>Avoids </a:t>
            </a:r>
            <a:r>
              <a:rPr lang="en-US" dirty="0">
                <a:cs typeface="Arial"/>
              </a:rPr>
              <a:t>most of the firewall issues of other network file systems.</a:t>
            </a:r>
            <a:r>
              <a:rPr lang="en-US" dirty="0" smtClean="0">
                <a:cs typeface="Arial"/>
              </a:rPr>
              <a:t> </a:t>
            </a:r>
          </a:p>
          <a:p>
            <a:pPr indent="0">
              <a:buNone/>
            </a:pPr>
            <a:r>
              <a:rPr lang="en-US" dirty="0" smtClean="0">
                <a:cs typeface="Arial"/>
              </a:rPr>
              <a:t>Transfers </a:t>
            </a:r>
            <a:r>
              <a:rPr lang="en-US" dirty="0">
                <a:cs typeface="Arial"/>
              </a:rPr>
              <a:t>data file by file on demand, verifying the content by SHA1 keys.</a:t>
            </a:r>
            <a:endParaRPr lang="en-GB" dirty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65162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What is </a:t>
            </a:r>
            <a:r>
              <a:rPr lang="en-US" sz="4000" dirty="0" err="1" smtClean="0"/>
              <a:t>cvmfs</a:t>
            </a:r>
            <a:r>
              <a:rPr lang="en-US" sz="4000" dirty="0" smtClean="0"/>
              <a:t>? - Software Distribution</a:t>
            </a:r>
            <a:endParaRPr lang="en-US" sz="4000" dirty="0"/>
          </a:p>
        </p:txBody>
      </p:sp>
      <p:pic>
        <p:nvPicPr>
          <p:cNvPr id="4" name="Picture 3" descr="cvmfs-architec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66800"/>
            <a:ext cx="8229600" cy="31005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4406900"/>
            <a:ext cx="8915400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Essential Properties:</a:t>
            </a:r>
          </a:p>
          <a:p>
            <a:r>
              <a:rPr lang="en-US" sz="2200" dirty="0" smtClean="0"/>
              <a:t>∙ Distribution of read-only binaries</a:t>
            </a:r>
          </a:p>
          <a:p>
            <a:r>
              <a:rPr lang="en-US" sz="2200" dirty="0" smtClean="0"/>
              <a:t>∙ Files and file meta data are downloaded on demand and cached locally</a:t>
            </a:r>
          </a:p>
          <a:p>
            <a:r>
              <a:rPr lang="en-US" sz="2200" dirty="0" smtClean="0"/>
              <a:t>∙ Intermediate squids reduce network traffic further</a:t>
            </a:r>
          </a:p>
          <a:p>
            <a:r>
              <a:rPr lang="en-US" sz="2200" dirty="0" smtClean="0"/>
              <a:t>∙ File based </a:t>
            </a:r>
            <a:r>
              <a:rPr lang="en-US" sz="2200" dirty="0" err="1" smtClean="0"/>
              <a:t>deduplication</a:t>
            </a:r>
            <a:r>
              <a:rPr lang="en-US" sz="2200" dirty="0" smtClean="0"/>
              <a:t> – a side effect of the hashing </a:t>
            </a:r>
          </a:p>
          <a:p>
            <a:r>
              <a:rPr lang="en-US" sz="2200" dirty="0" smtClean="0"/>
              <a:t>∙ Self-contained (</a:t>
            </a:r>
            <a:r>
              <a:rPr lang="en-US" sz="2200" dirty="0" err="1" smtClean="0"/>
              <a:t>e</a:t>
            </a:r>
            <a:r>
              <a:rPr lang="en-US" sz="2200" dirty="0" smtClean="0"/>
              <a:t>. </a:t>
            </a:r>
            <a:r>
              <a:rPr lang="en-US" sz="2200" dirty="0" err="1" smtClean="0"/>
              <a:t>g</a:t>
            </a:r>
            <a:r>
              <a:rPr lang="en-US" sz="2200" dirty="0" smtClean="0"/>
              <a:t>. /opt/atlas), does not interfere with base system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pPr algn="l"/>
            <a:r>
              <a:rPr lang="en-GB" sz="4000" dirty="0" smtClean="0"/>
              <a:t>What is </a:t>
            </a:r>
            <a:r>
              <a:rPr lang="en-GB" sz="4000" dirty="0" err="1" smtClean="0"/>
              <a:t>cvmfs</a:t>
            </a:r>
            <a:r>
              <a:rPr lang="en-GB" sz="4000" dirty="0" smtClean="0"/>
              <a:t>? – </a:t>
            </a:r>
            <a:r>
              <a:rPr lang="en-GB" sz="3600" dirty="0" smtClean="0"/>
              <a:t>Integrity &amp; authenticity</a:t>
            </a:r>
            <a:endParaRPr lang="en-GB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850900"/>
            <a:ext cx="6705600" cy="59009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1300" y="1066800"/>
            <a:ext cx="2895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Principle: Digitally signed repositories with certificate white-list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65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4444" dirty="0" smtClean="0"/>
              <a:t>What is </a:t>
            </a:r>
            <a:r>
              <a:rPr lang="en-US" sz="4444" dirty="0" err="1" smtClean="0"/>
              <a:t>cvmfs</a:t>
            </a:r>
            <a:r>
              <a:rPr lang="en-US" sz="4444" dirty="0" smtClean="0"/>
              <a:t>? </a:t>
            </a:r>
            <a:r>
              <a:rPr lang="en-US" sz="3600" dirty="0" smtClean="0"/>
              <a:t>– Repository statistics</a:t>
            </a:r>
            <a:endParaRPr lang="en-US" sz="3600" dirty="0"/>
          </a:p>
        </p:txBody>
      </p:sp>
      <p:pic>
        <p:nvPicPr>
          <p:cNvPr id="4" name="Picture 3" descr="repo-stats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6801"/>
            <a:ext cx="9144000" cy="38517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5410200"/>
            <a:ext cx="8051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 how small the bars for unique files are</a:t>
            </a:r>
          </a:p>
          <a:p>
            <a:r>
              <a:rPr lang="en-US" sz="2000" dirty="0" smtClean="0"/>
              <a:t>	- both in numbers and by volume</a:t>
            </a:r>
          </a:p>
          <a:p>
            <a:r>
              <a:rPr lang="en-US" sz="2000" dirty="0" smtClean="0"/>
              <a:t>The hashing process identifies duplicate files and</a:t>
            </a:r>
            <a:r>
              <a:rPr lang="en-US" sz="2000" dirty="0" smtClean="0"/>
              <a:t> once they are cached they are never transferred twice</a:t>
            </a:r>
            <a:endParaRPr lang="en-US" sz="2000" dirty="0" smtClean="0"/>
          </a:p>
          <a:p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1353</Words>
  <Application>Microsoft Macintosh PowerPoint</Application>
  <PresentationFormat>On-screen Show (4:3)</PresentationFormat>
  <Paragraphs>153</Paragraphs>
  <Slides>25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Delivering Experiment Software to WLCG sites   A new approach using the CernVM Filesystem  (cvmfs)</vt:lpstr>
      <vt:lpstr>Contents</vt:lpstr>
      <vt:lpstr>So, what’s the problem?</vt:lpstr>
      <vt:lpstr>So, what’s the problem? II</vt:lpstr>
      <vt:lpstr>What might help?</vt:lpstr>
      <vt:lpstr>What, exactly, is cvmfs?</vt:lpstr>
      <vt:lpstr>What is cvmfs? - Software Distribution</vt:lpstr>
      <vt:lpstr>What is cvmfs? – Integrity &amp; authenticity</vt:lpstr>
      <vt:lpstr>What is cvmfs? – Repository statistics</vt:lpstr>
      <vt:lpstr>Tests at PIC</vt:lpstr>
      <vt:lpstr>Tests at PIC – setup time</vt:lpstr>
      <vt:lpstr>Tests at PIC – setup time</vt:lpstr>
      <vt:lpstr>Tests at PIC – local cache size</vt:lpstr>
      <vt:lpstr>Tests at RAL</vt:lpstr>
      <vt:lpstr>Tests at RAL – Atlas Monte Carlo</vt:lpstr>
      <vt:lpstr>Tests at RAL – Atlas Monte Carlo</vt:lpstr>
      <vt:lpstr>Tests at RAL – Atlas Hammercloud tests </vt:lpstr>
      <vt:lpstr>Slide 18</vt:lpstr>
      <vt:lpstr>Slide 19</vt:lpstr>
      <vt:lpstr>Slide 20</vt:lpstr>
      <vt:lpstr>Tests at RAL – Atlas Monte Carlo</vt:lpstr>
      <vt:lpstr>Tests at RAL – Load on Squids </vt:lpstr>
      <vt:lpstr>Current State of CernVM-FS</vt:lpstr>
      <vt:lpstr>Summary</vt:lpstr>
      <vt:lpstr>Acknowledgements &amp; Links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cvmfs</dc:title>
  <dc:creator>Ian Collier</dc:creator>
  <cp:lastModifiedBy>Ian Collier</cp:lastModifiedBy>
  <cp:revision>19</cp:revision>
  <dcterms:created xsi:type="dcterms:W3CDTF">2010-11-22T07:43:59Z</dcterms:created>
  <dcterms:modified xsi:type="dcterms:W3CDTF">2010-11-22T08:03:01Z</dcterms:modified>
</cp:coreProperties>
</file>