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3" r:id="rId4"/>
    <p:sldId id="265" r:id="rId5"/>
    <p:sldId id="266" r:id="rId6"/>
    <p:sldId id="259" r:id="rId7"/>
    <p:sldId id="262" r:id="rId8"/>
    <p:sldId id="264" r:id="rId9"/>
    <p:sldId id="261" r:id="rId10"/>
    <p:sldId id="267" r:id="rId11"/>
    <p:sldId id="268" r:id="rId12"/>
    <p:sldId id="270" r:id="rId13"/>
    <p:sldId id="272" r:id="rId14"/>
    <p:sldId id="269" r:id="rId15"/>
    <p:sldId id="273" r:id="rId16"/>
    <p:sldId id="275" r:id="rId17"/>
    <p:sldId id="274" r:id="rId18"/>
    <p:sldId id="258" r:id="rId19"/>
    <p:sldId id="271" r:id="rId2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2C25C-9A36-4945-B38C-16E3701CCA7A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F0CA6F-CDC0-478D-8CA9-4A7FDD4705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5E558-77B6-4DB7-9626-759FA8D9B266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ED14E-3EFF-4848-94E3-06B29EAC19E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A13D2-3364-489B-A285-D78A0AD9042B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29C1B4-FC9D-447B-9F11-FE2039DD0CC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30" y="274638"/>
            <a:ext cx="5186370" cy="1143000"/>
          </a:xfrm>
        </p:spPr>
        <p:txBody>
          <a:bodyPr/>
          <a:lstStyle>
            <a:lvl1pPr>
              <a:defRPr baseline="0"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5F151-A644-4E2A-B512-6E59C7E42F68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D8806-69E0-42B4-9294-8C1C8454F2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1840" y="260648"/>
            <a:ext cx="5554960" cy="1143000"/>
          </a:xfrm>
        </p:spPr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BCF0E-2579-496A-9625-E9D4B17163F4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118DB-8679-4261-A985-319BC85637D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7824" y="260648"/>
            <a:ext cx="5698976" cy="1143000"/>
          </a:xfrm>
        </p:spPr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119EC-7A0F-49A9-9D40-F9092A868B4D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416E9-5D57-4867-AA00-86F749EDB2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816" y="274638"/>
            <a:ext cx="5770984" cy="1143000"/>
          </a:xfrm>
        </p:spPr>
        <p:txBody>
          <a:bodyPr/>
          <a:lstStyle>
            <a:lvl1pPr>
              <a:defRPr>
                <a:solidFill>
                  <a:srgbClr val="92D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13AA3-D584-4E83-89B2-DA340772FDB9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BF39B-580F-4E8C-84F3-92C2934031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E1854-5A4F-433D-9B44-9A15C50CC8B0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42E70-C572-4C8E-B9C0-09EF7BB40F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E3835-62F7-4B15-A90C-935F7637EC1B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3FAD-E4B2-46E7-92A5-B2EBBBE9B8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040E6-5A91-4881-B6C9-5C17AAD1CB23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882EB-B61A-40BC-8E74-3C331B9B28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C7975C-188B-4C40-A8A9-B3499CC869D1}" type="datetimeFigureOut">
              <a:rPr lang="en-US"/>
              <a:pPr>
                <a:defRPr/>
              </a:pPr>
              <a:t>11/22/2010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3A66E6-32C1-4409-B0DB-9AB873F8331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4.wmf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WLCG </a:t>
            </a:r>
            <a:r>
              <a:rPr lang="en-US" dirty="0" err="1" smtClean="0">
                <a:solidFill>
                  <a:schemeClr val="bg1"/>
                </a:solidFill>
              </a:rPr>
              <a:t>Nagios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and </a:t>
            </a:r>
            <a:r>
              <a:rPr lang="en-US" dirty="0" smtClean="0">
                <a:solidFill>
                  <a:schemeClr val="bg1"/>
                </a:solidFill>
              </a:rPr>
              <a:t>the 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Problems: fighting firewalls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STFC ‘standard’ is to use the </a:t>
            </a:r>
            <a:r>
              <a:rPr lang="en-GB" dirty="0" err="1" smtClean="0">
                <a:solidFill>
                  <a:srgbClr val="92D050"/>
                </a:solidFill>
              </a:rPr>
              <a:t>http_proxy</a:t>
            </a:r>
            <a:r>
              <a:rPr lang="en-GB" dirty="0" smtClean="0"/>
              <a:t> environment variable to direct web traffic via the proxy.</a:t>
            </a:r>
          </a:p>
          <a:p>
            <a:r>
              <a:rPr lang="en-GB" dirty="0" smtClean="0"/>
              <a:t>NCG and some Perl </a:t>
            </a:r>
            <a:r>
              <a:rPr lang="en-GB" dirty="0" err="1" smtClean="0"/>
              <a:t>plugins</a:t>
            </a:r>
            <a:r>
              <a:rPr lang="en-GB" dirty="0" smtClean="0"/>
              <a:t> were not web-proxy aware.</a:t>
            </a:r>
          </a:p>
          <a:p>
            <a:r>
              <a:rPr lang="en-GB" dirty="0" smtClean="0"/>
              <a:t>Simple to fix: </a:t>
            </a:r>
            <a:br>
              <a:rPr lang="en-GB" dirty="0" smtClean="0"/>
            </a:br>
            <a:r>
              <a:rPr lang="en-GB" dirty="0" smtClean="0"/>
              <a:t>	</a:t>
            </a:r>
            <a:r>
              <a:rPr lang="en-GB" dirty="0" smtClean="0">
                <a:solidFill>
                  <a:srgbClr val="92D050"/>
                </a:solidFill>
              </a:rPr>
              <a:t>LWP::</a:t>
            </a:r>
            <a:r>
              <a:rPr lang="en-GB" dirty="0" err="1" smtClean="0">
                <a:solidFill>
                  <a:srgbClr val="92D050"/>
                </a:solidFill>
              </a:rPr>
              <a:t>UserAgent</a:t>
            </a:r>
            <a:r>
              <a:rPr lang="en-GB" dirty="0" smtClean="0">
                <a:solidFill>
                  <a:srgbClr val="92D050"/>
                </a:solidFill>
              </a:rPr>
              <a:t>-&gt;new(…,</a:t>
            </a:r>
            <a:r>
              <a:rPr lang="en-GB" dirty="0" err="1" smtClean="0">
                <a:solidFill>
                  <a:srgbClr val="92D050"/>
                </a:solidFill>
              </a:rPr>
              <a:t>env_proxy</a:t>
            </a:r>
            <a:r>
              <a:rPr lang="en-GB" dirty="0" smtClean="0">
                <a:solidFill>
                  <a:srgbClr val="92D050"/>
                </a:solidFill>
              </a:rPr>
              <a:t> =&gt; 1)</a:t>
            </a:r>
          </a:p>
          <a:p>
            <a:r>
              <a:rPr lang="en-GB" dirty="0" smtClean="0"/>
              <a:t>Patch accepted by WLCG </a:t>
            </a:r>
            <a:r>
              <a:rPr lang="en-GB" dirty="0" err="1" smtClean="0"/>
              <a:t>Nagios</a:t>
            </a:r>
            <a:r>
              <a:rPr lang="en-GB" dirty="0" smtClean="0"/>
              <a:t> </a:t>
            </a:r>
            <a:br>
              <a:rPr lang="en-GB" dirty="0" smtClean="0"/>
            </a:br>
            <a:r>
              <a:rPr lang="en-GB" dirty="0" smtClean="0"/>
              <a:t>developers.</a:t>
            </a:r>
          </a:p>
          <a:p>
            <a:pPr>
              <a:buNone/>
            </a:pPr>
            <a:endParaRPr lang="en-GB" dirty="0" smtClean="0"/>
          </a:p>
        </p:txBody>
      </p:sp>
      <p:pic>
        <p:nvPicPr>
          <p:cNvPr id="4" name="Picture 2" descr="C:\Documents and Settings\lecjpl\Local Settings\Temporary Internet Files\Content.IE5\8DIFKTIB\MC90043481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91492" y="5229200"/>
            <a:ext cx="1252508" cy="1252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Problems: when is a CE not a 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… when it is part of the NGS.</a:t>
            </a:r>
          </a:p>
          <a:p>
            <a:r>
              <a:rPr lang="en-GB" dirty="0" smtClean="0"/>
              <a:t>Many NGS sites are tagged as ‘CE’s in GOCDB.</a:t>
            </a:r>
          </a:p>
          <a:p>
            <a:r>
              <a:rPr lang="en-GB" dirty="0" err="1" smtClean="0"/>
              <a:t>Nagios</a:t>
            </a:r>
            <a:r>
              <a:rPr lang="en-GB" dirty="0" smtClean="0"/>
              <a:t> submitted CE-probe tests.</a:t>
            </a:r>
          </a:p>
          <a:p>
            <a:r>
              <a:rPr lang="en-GB" dirty="0" smtClean="0"/>
              <a:t>The tests fail in interesting ways.</a:t>
            </a:r>
          </a:p>
          <a:p>
            <a:r>
              <a:rPr lang="en-GB" dirty="0" smtClean="0"/>
              <a:t>Jobs submitted via the WMS fail with</a:t>
            </a:r>
            <a:br>
              <a:rPr lang="en-GB" dirty="0" smtClean="0"/>
            </a:br>
            <a:r>
              <a:rPr lang="en-GB" dirty="0" smtClean="0"/>
              <a:t>`</a:t>
            </a:r>
            <a:r>
              <a:rPr lang="en-GB" dirty="0" smtClean="0">
                <a:solidFill>
                  <a:srgbClr val="92D050"/>
                </a:solidFill>
              </a:rPr>
              <a:t>Cannot read </a:t>
            </a:r>
            <a:r>
              <a:rPr lang="en-GB" dirty="0" err="1" smtClean="0">
                <a:solidFill>
                  <a:srgbClr val="92D050"/>
                </a:solidFill>
              </a:rPr>
              <a:t>JobWrapper</a:t>
            </a:r>
            <a:r>
              <a:rPr lang="en-GB" dirty="0" smtClean="0">
                <a:solidFill>
                  <a:srgbClr val="92D050"/>
                </a:solidFill>
              </a:rPr>
              <a:t> output, both from Condor and from </a:t>
            </a:r>
            <a:r>
              <a:rPr lang="en-GB" dirty="0" err="1" smtClean="0">
                <a:solidFill>
                  <a:srgbClr val="92D050"/>
                </a:solidFill>
              </a:rPr>
              <a:t>Maradona</a:t>
            </a:r>
            <a:r>
              <a:rPr lang="en-GB" dirty="0" smtClean="0"/>
              <a:t>’</a:t>
            </a:r>
          </a:p>
        </p:txBody>
      </p:sp>
      <p:pic>
        <p:nvPicPr>
          <p:cNvPr id="3078" name="Picture 6" descr="C:\Documents and Settings\lecjpl\Local Settings\Temporary Internet Files\Content.IE5\FPQRJ2UD\MC9001995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85184"/>
            <a:ext cx="1819656" cy="137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hand of </a:t>
            </a:r>
            <a:r>
              <a:rPr lang="en-GB" dirty="0" err="1" smtClean="0"/>
              <a:t>Maradona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‘</a:t>
            </a:r>
            <a:r>
              <a:rPr lang="en-GB" dirty="0" err="1" smtClean="0"/>
              <a:t>Maradona</a:t>
            </a:r>
            <a:r>
              <a:rPr lang="en-GB" dirty="0" smtClean="0"/>
              <a:t>’ message comes from the script generated by WMS.</a:t>
            </a:r>
          </a:p>
          <a:p>
            <a:r>
              <a:rPr lang="en-GB" dirty="0" smtClean="0"/>
              <a:t>Only appears if </a:t>
            </a:r>
            <a:r>
              <a:rPr lang="en-GB" dirty="0" err="1" smtClean="0"/>
              <a:t>ShallowRetryCount</a:t>
            </a:r>
            <a:r>
              <a:rPr lang="en-GB" dirty="0" smtClean="0"/>
              <a:t> ≠ -1.</a:t>
            </a:r>
          </a:p>
          <a:p>
            <a:r>
              <a:rPr lang="en-GB" dirty="0" smtClean="0"/>
              <a:t>WMS scripts generated by WLCG </a:t>
            </a:r>
            <a:r>
              <a:rPr lang="en-GB" dirty="0" err="1" smtClean="0"/>
              <a:t>Nagios</a:t>
            </a:r>
            <a:r>
              <a:rPr lang="en-GB" dirty="0" smtClean="0"/>
              <a:t> have </a:t>
            </a:r>
            <a:r>
              <a:rPr lang="en-GB" dirty="0" err="1" smtClean="0"/>
              <a:t>ShallowRetryCount</a:t>
            </a:r>
            <a:r>
              <a:rPr lang="en-GB" dirty="0" smtClean="0"/>
              <a:t> ≠ -1.</a:t>
            </a:r>
          </a:p>
          <a:p>
            <a:r>
              <a:rPr lang="en-GB" dirty="0" err="1" smtClean="0"/>
              <a:t>ShallowRetryCount</a:t>
            </a:r>
            <a:r>
              <a:rPr lang="en-GB" dirty="0" smtClean="0"/>
              <a:t> mechanism uses </a:t>
            </a:r>
            <a:r>
              <a:rPr lang="en-GB" dirty="0" err="1" smtClean="0"/>
              <a:t>GridFTP</a:t>
            </a:r>
            <a:r>
              <a:rPr lang="en-GB" dirty="0" smtClean="0"/>
              <a:t> to delete a marker file.</a:t>
            </a:r>
          </a:p>
          <a:p>
            <a:r>
              <a:rPr lang="en-GB" dirty="0" smtClean="0"/>
              <a:t> It needs something installed that can delete via </a:t>
            </a:r>
            <a:r>
              <a:rPr lang="en-GB" dirty="0" err="1" smtClean="0"/>
              <a:t>GridFTP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UberFTP</a:t>
            </a:r>
            <a:r>
              <a:rPr lang="en-GB" dirty="0" smtClean="0"/>
              <a:t> is available and can do the job</a:t>
            </a:r>
            <a:br>
              <a:rPr lang="en-GB" dirty="0" smtClean="0"/>
            </a:br>
            <a:r>
              <a:rPr lang="en-GB" dirty="0" smtClean="0"/>
              <a:t>but is not widely deployed.</a:t>
            </a:r>
            <a:endParaRPr lang="en-GB" dirty="0"/>
          </a:p>
        </p:txBody>
      </p:sp>
      <p:pic>
        <p:nvPicPr>
          <p:cNvPr id="4" name="Picture 6" descr="C:\Documents and Settings\lecjpl\Local Settings\Temporary Internet Files\Content.IE5\FPQRJ2UD\MC9001995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85184"/>
            <a:ext cx="1819656" cy="137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Unfortunately…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 a working </a:t>
            </a:r>
            <a:r>
              <a:rPr lang="en-GB" dirty="0" err="1" smtClean="0"/>
              <a:t>GridFTP</a:t>
            </a:r>
            <a:r>
              <a:rPr lang="en-GB" dirty="0" smtClean="0"/>
              <a:t> file remover, CE-probes run but fail.</a:t>
            </a:r>
          </a:p>
          <a:p>
            <a:r>
              <a:rPr lang="en-GB" dirty="0" smtClean="0"/>
              <a:t>Not yet clear why - messages miss the bus.</a:t>
            </a:r>
          </a:p>
          <a:p>
            <a:r>
              <a:rPr lang="en-GB" dirty="0" smtClean="0"/>
              <a:t>If it cannot be fixed, we will probably have to use direct tests against the GRAM service instead.</a:t>
            </a:r>
            <a:endParaRPr lang="en-GB" dirty="0"/>
          </a:p>
        </p:txBody>
      </p:sp>
      <p:pic>
        <p:nvPicPr>
          <p:cNvPr id="4" name="Picture 6" descr="C:\Documents and Settings\lecjpl\Local Settings\Temporary Internet Files\Content.IE5\FPQRJ2UD\MC90019958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5085184"/>
            <a:ext cx="1819656" cy="137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Problems: Missing the bus.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Development service has a separate message bus to avoid confusing/breaking the production infrastructure.</a:t>
            </a:r>
          </a:p>
          <a:p>
            <a:r>
              <a:rPr lang="en-GB" dirty="0" smtClean="0"/>
              <a:t>Development </a:t>
            </a:r>
            <a:r>
              <a:rPr lang="en-GB" dirty="0" err="1" smtClean="0"/>
              <a:t>ActiveMQ</a:t>
            </a:r>
            <a:r>
              <a:rPr lang="en-GB" dirty="0" smtClean="0"/>
              <a:t> service is blocked by the firewall. This is being fixed </a:t>
            </a:r>
            <a:r>
              <a:rPr lang="en-GB" b="1" dirty="0" smtClean="0">
                <a:solidFill>
                  <a:srgbClr val="92D050"/>
                </a:solidFill>
              </a:rPr>
              <a:t>now</a:t>
            </a:r>
            <a:r>
              <a:rPr lang="en-GB" b="1" dirty="0" smtClean="0"/>
              <a:t>.</a:t>
            </a:r>
          </a:p>
          <a:p>
            <a:r>
              <a:rPr lang="en-GB" dirty="0" smtClean="0"/>
              <a:t>Some </a:t>
            </a:r>
            <a:r>
              <a:rPr lang="en-GB" dirty="0" err="1" smtClean="0"/>
              <a:t>plugins</a:t>
            </a:r>
            <a:r>
              <a:rPr lang="en-GB" dirty="0" smtClean="0"/>
              <a:t> will accept an alternative bus via the --</a:t>
            </a:r>
            <a:r>
              <a:rPr lang="en-GB" dirty="0" err="1" smtClean="0"/>
              <a:t>mb-uri</a:t>
            </a:r>
            <a:r>
              <a:rPr lang="en-GB" dirty="0" smtClean="0"/>
              <a:t> option.</a:t>
            </a:r>
          </a:p>
          <a:p>
            <a:r>
              <a:rPr lang="en-GB" dirty="0" smtClean="0"/>
              <a:t>NCG does not know how to </a:t>
            </a:r>
            <a:r>
              <a:rPr lang="en-GB" b="1" dirty="0" smtClean="0"/>
              <a:t>set</a:t>
            </a:r>
            <a:r>
              <a:rPr lang="en-GB" dirty="0" smtClean="0"/>
              <a:t> the</a:t>
            </a:r>
            <a:br>
              <a:rPr lang="en-GB" dirty="0" smtClean="0"/>
            </a:br>
            <a:r>
              <a:rPr lang="en-GB" dirty="0" smtClean="0"/>
              <a:t> --</a:t>
            </a:r>
            <a:r>
              <a:rPr lang="en-GB" dirty="0" err="1" smtClean="0"/>
              <a:t>mb-uri</a:t>
            </a:r>
            <a:r>
              <a:rPr lang="en-GB" dirty="0" smtClean="0"/>
              <a:t> option.</a:t>
            </a:r>
          </a:p>
          <a:p>
            <a:endParaRPr lang="en-GB" dirty="0"/>
          </a:p>
        </p:txBody>
      </p:sp>
      <p:pic>
        <p:nvPicPr>
          <p:cNvPr id="4099" name="Picture 3" descr="C:\Documents and Settings\lecjpl\Local Settings\Temporary Internet Files\Content.IE5\6KG11OY0\MC900295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634150" cy="1410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Chasing the bus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Simple to adding support for --</a:t>
            </a:r>
            <a:r>
              <a:rPr lang="en-GB" dirty="0" err="1" smtClean="0"/>
              <a:t>mb-url</a:t>
            </a:r>
            <a:endParaRPr lang="en-GB" dirty="0" smtClean="0"/>
          </a:p>
          <a:p>
            <a:r>
              <a:rPr lang="en-GB" dirty="0" smtClean="0"/>
              <a:t>Modify NCG::</a:t>
            </a:r>
            <a:r>
              <a:rPr lang="en-GB" dirty="0" err="1" smtClean="0"/>
              <a:t>LocalMetrics</a:t>
            </a:r>
            <a:r>
              <a:rPr lang="en-GB" dirty="0" smtClean="0"/>
              <a:t>::Hash to include:</a:t>
            </a:r>
          </a:p>
          <a:p>
            <a:pPr lvl="1">
              <a:buNone/>
            </a:pPr>
            <a:r>
              <a:rPr lang="en-GB" dirty="0" smtClean="0"/>
              <a:t>	</a:t>
            </a:r>
            <a:r>
              <a:rPr lang="en-GB" dirty="0" smtClean="0">
                <a:solidFill>
                  <a:srgbClr val="92D050"/>
                </a:solidFill>
              </a:rPr>
              <a:t>$WLCG_SERVICE-&gt;{‘</a:t>
            </a:r>
            <a:r>
              <a:rPr lang="en-GB" dirty="0" err="1" smtClean="0">
                <a:solidFill>
                  <a:srgbClr val="92D050"/>
                </a:solidFill>
              </a:rPr>
              <a:t>org.sam.CE-JobState</a:t>
            </a:r>
            <a:r>
              <a:rPr lang="en-GB" dirty="0" smtClean="0">
                <a:solidFill>
                  <a:srgbClr val="92D050"/>
                </a:solidFill>
              </a:rPr>
              <a:t>’)</a:t>
            </a:r>
          </a:p>
          <a:p>
            <a:pPr lvl="1">
              <a:buNone/>
            </a:pPr>
            <a:r>
              <a:rPr lang="en-GB" dirty="0" smtClean="0">
                <a:solidFill>
                  <a:srgbClr val="92D050"/>
                </a:solidFill>
              </a:rPr>
              <a:t>		-&gt;{attribute}-&gt;{MB_URI} = “--</a:t>
            </a:r>
            <a:r>
              <a:rPr lang="en-GB" dirty="0" err="1" smtClean="0">
                <a:solidFill>
                  <a:srgbClr val="92D050"/>
                </a:solidFill>
              </a:rPr>
              <a:t>mb-uri</a:t>
            </a:r>
            <a:r>
              <a:rPr lang="en-GB" dirty="0" smtClean="0">
                <a:solidFill>
                  <a:srgbClr val="92D050"/>
                </a:solidFill>
              </a:rPr>
              <a:t>”;</a:t>
            </a:r>
          </a:p>
          <a:p>
            <a:r>
              <a:rPr lang="en-GB" dirty="0" smtClean="0"/>
              <a:t>Create etc/</a:t>
            </a:r>
            <a:r>
              <a:rPr lang="en-GB" dirty="0" err="1" smtClean="0"/>
              <a:t>ncg</a:t>
            </a:r>
            <a:r>
              <a:rPr lang="en-GB" dirty="0" smtClean="0"/>
              <a:t>/</a:t>
            </a:r>
            <a:r>
              <a:rPr lang="en-GB" dirty="0" err="1" smtClean="0"/>
              <a:t>ngs-localdb.d</a:t>
            </a:r>
            <a:r>
              <a:rPr lang="en-GB" dirty="0" smtClean="0"/>
              <a:t>/</a:t>
            </a:r>
            <a:r>
              <a:rPr lang="en-GB" dirty="0" err="1" smtClean="0"/>
              <a:t>activemq</a:t>
            </a:r>
            <a:endParaRPr lang="en-GB" dirty="0" smtClean="0"/>
          </a:p>
          <a:p>
            <a:pPr lvl="1">
              <a:buNone/>
            </a:pPr>
            <a:r>
              <a:rPr lang="en-GB" dirty="0" smtClean="0">
                <a:solidFill>
                  <a:srgbClr val="92D050"/>
                </a:solidFill>
              </a:rPr>
              <a:t>	</a:t>
            </a:r>
            <a:r>
              <a:rPr lang="en-GB" dirty="0" err="1" smtClean="0">
                <a:solidFill>
                  <a:srgbClr val="92D050"/>
                </a:solidFill>
              </a:rPr>
              <a:t>ATTRIBUTE!MB_URI!stomp</a:t>
            </a:r>
            <a:r>
              <a:rPr lang="en-GB" dirty="0" smtClean="0">
                <a:solidFill>
                  <a:srgbClr val="92D050"/>
                </a:solidFill>
              </a:rPr>
              <a:t>://amqserver:6163/</a:t>
            </a:r>
          </a:p>
          <a:p>
            <a:r>
              <a:rPr lang="en-GB" dirty="0" smtClean="0">
                <a:solidFill>
                  <a:schemeClr val="bg1"/>
                </a:solidFill>
              </a:rPr>
              <a:t>Does it work? I’ll let you know</a:t>
            </a:r>
            <a:br>
              <a:rPr lang="en-GB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when the firewall is opened up.</a:t>
            </a: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4" name="Picture 3" descr="C:\Documents and Settings\lecjpl\Local Settings\Temporary Internet Files\Content.IE5\6KG11OY0\MC900295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5013176"/>
            <a:ext cx="1634150" cy="14108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Off the (WLC) Grid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NGS sites provide services unknown to WLCG</a:t>
            </a:r>
          </a:p>
          <a:p>
            <a:pPr lvl="1"/>
            <a:r>
              <a:rPr lang="en-GB" dirty="0" smtClean="0"/>
              <a:t>Amazonian style clouds.</a:t>
            </a:r>
          </a:p>
          <a:p>
            <a:pPr lvl="1"/>
            <a:r>
              <a:rPr lang="en-GB" dirty="0" smtClean="0"/>
              <a:t>Storage Resource Broker.</a:t>
            </a:r>
          </a:p>
          <a:p>
            <a:pPr lvl="1"/>
            <a:r>
              <a:rPr lang="en-GB" dirty="0" smtClean="0"/>
              <a:t>And more…</a:t>
            </a:r>
          </a:p>
          <a:p>
            <a:r>
              <a:rPr lang="en-GB" dirty="0" err="1" smtClean="0"/>
              <a:t>Plugins</a:t>
            </a:r>
            <a:r>
              <a:rPr lang="en-GB" dirty="0" smtClean="0"/>
              <a:t> will be written for these and bolted on.</a:t>
            </a:r>
          </a:p>
          <a:p>
            <a:r>
              <a:rPr lang="en-GB" dirty="0" smtClean="0"/>
              <a:t>We will </a:t>
            </a:r>
            <a:r>
              <a:rPr lang="en-GB" b="1" dirty="0" smtClean="0">
                <a:solidFill>
                  <a:srgbClr val="92D050"/>
                </a:solidFill>
              </a:rPr>
              <a:t>not</a:t>
            </a:r>
            <a:r>
              <a:rPr lang="en-GB" b="1" dirty="0" smtClean="0"/>
              <a:t> </a:t>
            </a:r>
            <a:r>
              <a:rPr lang="en-GB" dirty="0" smtClean="0"/>
              <a:t>be making a habit of this.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way now?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There should be one monitoring service for the NGI.</a:t>
            </a:r>
          </a:p>
          <a:p>
            <a:r>
              <a:rPr lang="en-GB" dirty="0" smtClean="0"/>
              <a:t>`If I were going there, I wouldn’t start from here.’</a:t>
            </a:r>
          </a:p>
          <a:p>
            <a:r>
              <a:rPr lang="en-GB" dirty="0" smtClean="0"/>
              <a:t>Lots of open questions</a:t>
            </a:r>
          </a:p>
          <a:p>
            <a:pPr lvl="1"/>
            <a:r>
              <a:rPr lang="en-GB" dirty="0" smtClean="0"/>
              <a:t>What tests should be run?</a:t>
            </a:r>
          </a:p>
          <a:p>
            <a:pPr lvl="1"/>
            <a:r>
              <a:rPr lang="en-GB" dirty="0" smtClean="0"/>
              <a:t>How do we tag sites in the GOCDB to run these tests?</a:t>
            </a:r>
          </a:p>
          <a:p>
            <a:pPr lvl="1"/>
            <a:r>
              <a:rPr lang="en-GB" dirty="0" smtClean="0"/>
              <a:t>What VO and roles should be used for tests?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Acknowledgements</a:t>
            </a:r>
            <a:endParaRPr lang="en-GB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Kashif</a:t>
            </a:r>
            <a:r>
              <a:rPr lang="en-GB" dirty="0" smtClean="0"/>
              <a:t> Mohammed (Oxford)</a:t>
            </a:r>
          </a:p>
          <a:p>
            <a:r>
              <a:rPr lang="en-GB" dirty="0" smtClean="0"/>
              <a:t>Cristina Del Cano </a:t>
            </a:r>
            <a:r>
              <a:rPr lang="en-GB" dirty="0" err="1" smtClean="0"/>
              <a:t>Novales</a:t>
            </a:r>
            <a:r>
              <a:rPr lang="en-GB" dirty="0" smtClean="0"/>
              <a:t> (STFC/RAL)</a:t>
            </a:r>
          </a:p>
          <a:p>
            <a:r>
              <a:rPr lang="en-GB" dirty="0" smtClean="0"/>
              <a:t>Jonathan Churchill (STFC/RAL)</a:t>
            </a:r>
          </a:p>
          <a:p>
            <a:r>
              <a:rPr lang="en-GB" dirty="0" smtClean="0"/>
              <a:t>Paul </a:t>
            </a:r>
            <a:r>
              <a:rPr lang="en-GB" dirty="0" err="1" smtClean="0"/>
              <a:t>Townend</a:t>
            </a:r>
            <a:r>
              <a:rPr lang="en-GB" dirty="0" smtClean="0"/>
              <a:t> (Leeds)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Communications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Questions/ideas can be emailed to me - </a:t>
            </a:r>
            <a:r>
              <a:rPr lang="en-GB" dirty="0" smtClean="0">
                <a:solidFill>
                  <a:srgbClr val="92D050"/>
                </a:solidFill>
              </a:rPr>
              <a:t>J.Lander@leeds.ac.uk</a:t>
            </a:r>
          </a:p>
          <a:p>
            <a:r>
              <a:rPr lang="en-GB" dirty="0" err="1" smtClean="0"/>
              <a:t>Prsogress</a:t>
            </a:r>
            <a:r>
              <a:rPr lang="en-GB" dirty="0" smtClean="0"/>
              <a:t> </a:t>
            </a:r>
            <a:r>
              <a:rPr lang="en-GB" dirty="0" smtClean="0"/>
              <a:t>reports on </a:t>
            </a:r>
            <a:r>
              <a:rPr lang="en-GB" dirty="0" err="1" smtClean="0"/>
              <a:t>Nagios</a:t>
            </a:r>
            <a:r>
              <a:rPr lang="en-GB" dirty="0" smtClean="0"/>
              <a:t> work are posted to </a:t>
            </a:r>
            <a:r>
              <a:rPr lang="en-GB" dirty="0" smtClean="0">
                <a:solidFill>
                  <a:srgbClr val="92D050"/>
                </a:solidFill>
              </a:rPr>
              <a:t>http://</a:t>
            </a:r>
            <a:r>
              <a:rPr lang="en-GB" dirty="0" smtClean="0">
                <a:solidFill>
                  <a:srgbClr val="92D050"/>
                </a:solidFill>
              </a:rPr>
              <a:t>nationalgridservice.blogspot.com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more about </a:t>
            </a:r>
            <a:r>
              <a:rPr lang="en-US" dirty="0" smtClean="0">
                <a:solidFill>
                  <a:schemeClr val="bg1"/>
                </a:solidFill>
              </a:rPr>
              <a:t>t</a:t>
            </a:r>
            <a:r>
              <a:rPr lang="en-US" dirty="0" smtClean="0">
                <a:solidFill>
                  <a:schemeClr val="bg1"/>
                </a:solidFill>
              </a:rPr>
              <a:t>he NGS, visit</a:t>
            </a:r>
            <a:r>
              <a:rPr lang="en-US" dirty="0" smtClean="0">
                <a:solidFill>
                  <a:srgbClr val="92D050"/>
                </a:solidFill>
              </a:rPr>
              <a:t> http://www.ngs.ac.uk</a:t>
            </a:r>
            <a:endParaRPr lang="en-GB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 have a plan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NGS is using a highly customised version of the (SDSC written) INCA monitoring framework.</a:t>
            </a:r>
          </a:p>
          <a:p>
            <a:r>
              <a:rPr lang="en-GB" dirty="0" smtClean="0"/>
              <a:t>It was became too complicated to maintain.</a:t>
            </a:r>
          </a:p>
          <a:p>
            <a:r>
              <a:rPr lang="en-GB" dirty="0" smtClean="0"/>
              <a:t>Decision taken to replace it with WLCG </a:t>
            </a:r>
            <a:r>
              <a:rPr lang="en-GB" dirty="0" err="1" smtClean="0"/>
              <a:t>Nagios</a:t>
            </a:r>
            <a:r>
              <a:rPr lang="en-GB" dirty="0" smtClean="0"/>
              <a:t>. (After all, </a:t>
            </a:r>
            <a:r>
              <a:rPr lang="en-GB" dirty="0" err="1" smtClean="0"/>
              <a:t>Kashif</a:t>
            </a:r>
            <a:r>
              <a:rPr lang="en-GB" dirty="0" smtClean="0"/>
              <a:t> persuaded it to work for </a:t>
            </a:r>
            <a:r>
              <a:rPr lang="en-GB" dirty="0" err="1" smtClean="0"/>
              <a:t>GridPP</a:t>
            </a:r>
            <a:r>
              <a:rPr lang="en-GB" dirty="0" smtClean="0"/>
              <a:t>.)</a:t>
            </a:r>
          </a:p>
          <a:p>
            <a:r>
              <a:rPr lang="en-GB" dirty="0" smtClean="0">
                <a:solidFill>
                  <a:schemeClr val="accent3"/>
                </a:solidFill>
              </a:rPr>
              <a:t>What could possibly go wrong…?</a:t>
            </a:r>
            <a:endParaRPr lang="en-GB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WLCG </a:t>
            </a:r>
            <a:r>
              <a:rPr lang="en-GB" dirty="0" err="1" smtClean="0"/>
              <a:t>Nagios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WLCG </a:t>
            </a:r>
            <a:r>
              <a:rPr lang="en-GB" dirty="0" err="1" smtClean="0"/>
              <a:t>Nagios</a:t>
            </a:r>
            <a:r>
              <a:rPr lang="en-GB" dirty="0" smtClean="0"/>
              <a:t> is the well-known </a:t>
            </a:r>
            <a:r>
              <a:rPr lang="en-GB" dirty="0" err="1" smtClean="0"/>
              <a:t>nagios</a:t>
            </a:r>
            <a:r>
              <a:rPr lang="en-GB" dirty="0" smtClean="0"/>
              <a:t> monitoring framework with:</a:t>
            </a:r>
          </a:p>
          <a:p>
            <a:pPr lvl="1"/>
            <a:r>
              <a:rPr lang="en-GB" dirty="0" err="1" smtClean="0">
                <a:solidFill>
                  <a:schemeClr val="accent3"/>
                </a:solidFill>
              </a:rPr>
              <a:t>Plugins</a:t>
            </a:r>
            <a:r>
              <a:rPr lang="en-GB" dirty="0" smtClean="0"/>
              <a:t> to check grid stuff.</a:t>
            </a:r>
          </a:p>
          <a:p>
            <a:pPr lvl="1"/>
            <a:r>
              <a:rPr lang="en-GB" dirty="0" smtClean="0"/>
              <a:t>Hooks into a </a:t>
            </a:r>
            <a:r>
              <a:rPr lang="en-GB" dirty="0" smtClean="0">
                <a:solidFill>
                  <a:schemeClr val="accent3"/>
                </a:solidFill>
              </a:rPr>
              <a:t>message bus</a:t>
            </a:r>
            <a:r>
              <a:rPr lang="en-GB" dirty="0" smtClean="0"/>
              <a:t> system for collecting and sending results.</a:t>
            </a:r>
          </a:p>
          <a:p>
            <a:pPr lvl="1"/>
            <a:r>
              <a:rPr lang="en-GB" dirty="0" smtClean="0"/>
              <a:t>An automatic configuration system called </a:t>
            </a:r>
            <a:r>
              <a:rPr lang="en-GB" dirty="0" smtClean="0">
                <a:solidFill>
                  <a:schemeClr val="accent3"/>
                </a:solidFill>
              </a:rPr>
              <a:t>NCG</a:t>
            </a:r>
            <a:r>
              <a:rPr lang="en-GB" dirty="0" smtClean="0"/>
              <a:t>.</a:t>
            </a:r>
          </a:p>
          <a:p>
            <a:r>
              <a:rPr lang="en-GB" dirty="0" smtClean="0"/>
              <a:t>But you probably knew that already…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Déjà vu, all over again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From INCA we learned: don’t try to be clever</a:t>
            </a:r>
          </a:p>
          <a:p>
            <a:pPr lvl="1"/>
            <a:r>
              <a:rPr lang="en-GB" dirty="0" smtClean="0"/>
              <a:t>No more smart-arsed customisation of other peoples code.</a:t>
            </a:r>
          </a:p>
          <a:p>
            <a:pPr lvl="1"/>
            <a:r>
              <a:rPr lang="en-GB" dirty="0" smtClean="0"/>
              <a:t>Adopt externally written </a:t>
            </a:r>
            <a:r>
              <a:rPr lang="en-GB" dirty="0" err="1" smtClean="0"/>
              <a:t>plugins</a:t>
            </a:r>
            <a:r>
              <a:rPr lang="en-GB" dirty="0" smtClean="0"/>
              <a:t> where ever possible.</a:t>
            </a:r>
          </a:p>
          <a:p>
            <a:pPr lvl="1"/>
            <a:r>
              <a:rPr lang="en-GB" dirty="0" smtClean="0"/>
              <a:t>Configuration </a:t>
            </a:r>
            <a:r>
              <a:rPr lang="en-GB" dirty="0" smtClean="0">
                <a:solidFill>
                  <a:schemeClr val="accent3"/>
                </a:solidFill>
              </a:rPr>
              <a:t>must </a:t>
            </a:r>
            <a:r>
              <a:rPr lang="en-GB" dirty="0" smtClean="0">
                <a:solidFill>
                  <a:schemeClr val="bg1"/>
                </a:solidFill>
              </a:rPr>
              <a:t>be done via NCG.</a:t>
            </a:r>
          </a:p>
          <a:p>
            <a:pPr lvl="1"/>
            <a:r>
              <a:rPr lang="en-GB" dirty="0" smtClean="0">
                <a:solidFill>
                  <a:schemeClr val="bg1"/>
                </a:solidFill>
              </a:rPr>
              <a:t>Site information </a:t>
            </a:r>
            <a:r>
              <a:rPr lang="en-GB" dirty="0" smtClean="0">
                <a:solidFill>
                  <a:srgbClr val="92D050"/>
                </a:solidFill>
              </a:rPr>
              <a:t>must</a:t>
            </a:r>
            <a:r>
              <a:rPr lang="en-GB" dirty="0" smtClean="0">
                <a:solidFill>
                  <a:schemeClr val="bg1"/>
                </a:solidFill>
              </a:rPr>
              <a:t> come from GOCDB and BDII.</a:t>
            </a:r>
            <a:endParaRPr lang="en-GB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accent3"/>
                </a:solidFill>
              </a:rPr>
              <a:t>What could possibly go wrong….?</a:t>
            </a:r>
            <a:br>
              <a:rPr lang="en-GB" dirty="0" smtClean="0">
                <a:solidFill>
                  <a:schemeClr val="accent3"/>
                </a:solidFill>
              </a:rPr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Spot the difference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92D050"/>
                </a:solidFill>
              </a:rPr>
              <a:t>GridPP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Subject specific and comparatively homogeneous.</a:t>
            </a:r>
          </a:p>
          <a:p>
            <a:r>
              <a:rPr lang="en-GB" dirty="0" smtClean="0"/>
              <a:t>Scientific Linux.</a:t>
            </a:r>
          </a:p>
          <a:p>
            <a:r>
              <a:rPr lang="en-GB" dirty="0" err="1" smtClean="0"/>
              <a:t>gLite</a:t>
            </a:r>
            <a:r>
              <a:rPr lang="en-GB" dirty="0" smtClean="0"/>
              <a:t> stack.</a:t>
            </a:r>
          </a:p>
          <a:p>
            <a:r>
              <a:rPr lang="en-GB" dirty="0" smtClean="0"/>
              <a:t>Software updated in step.</a:t>
            </a:r>
            <a:endParaRPr lang="en-GB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2D050"/>
                </a:solidFill>
              </a:rPr>
              <a:t>NGS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GB" dirty="0" smtClean="0"/>
              <a:t>Grid software bolted on to existing services.</a:t>
            </a:r>
          </a:p>
          <a:p>
            <a:r>
              <a:rPr lang="en-GB" dirty="0" smtClean="0"/>
              <a:t>Any old Linux and the occasional Windows system.</a:t>
            </a:r>
          </a:p>
          <a:p>
            <a:r>
              <a:rPr lang="en-GB" dirty="0" smtClean="0"/>
              <a:t>Stack is a mixture of bits of </a:t>
            </a:r>
            <a:r>
              <a:rPr lang="en-GB" dirty="0" err="1" smtClean="0"/>
              <a:t>gLite</a:t>
            </a:r>
            <a:r>
              <a:rPr lang="en-GB" dirty="0" smtClean="0"/>
              <a:t>, </a:t>
            </a:r>
            <a:r>
              <a:rPr lang="en-GB" dirty="0" err="1" smtClean="0"/>
              <a:t>Globus</a:t>
            </a:r>
            <a:r>
              <a:rPr lang="en-GB" dirty="0" smtClean="0"/>
              <a:t> and others.</a:t>
            </a:r>
          </a:p>
          <a:p>
            <a:r>
              <a:rPr lang="en-GB" dirty="0" smtClean="0"/>
              <a:t>Stack updated ‘when needed’.</a:t>
            </a:r>
            <a:endParaRPr lang="en-GB" dirty="0"/>
          </a:p>
        </p:txBody>
      </p:sp>
      <p:pic>
        <p:nvPicPr>
          <p:cNvPr id="1026" name="Picture 2" descr="C:\Documents and Settings\lecjpl\Local Settings\Temporary Internet Files\Content.IE5\6KG11OY0\MC90018329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4941168"/>
            <a:ext cx="1282678" cy="1569108"/>
          </a:xfrm>
          <a:prstGeom prst="rect">
            <a:avLst/>
          </a:prstGeom>
          <a:noFill/>
        </p:spPr>
      </p:pic>
      <p:grpSp>
        <p:nvGrpSpPr>
          <p:cNvPr id="51" name="Group 50"/>
          <p:cNvGrpSpPr/>
          <p:nvPr/>
        </p:nvGrpSpPr>
        <p:grpSpPr>
          <a:xfrm>
            <a:off x="323528" y="4869160"/>
            <a:ext cx="2808312" cy="1494593"/>
            <a:chOff x="323528" y="4869160"/>
            <a:chExt cx="2808312" cy="1494593"/>
          </a:xfrm>
        </p:grpSpPr>
        <p:pic>
          <p:nvPicPr>
            <p:cNvPr id="50" name="Picture 12" descr="C:\Documents and Settings\lecjpl\Local Settings\Temporary Internet Files\Content.IE5\W9A3GP27\MC90028169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763688" y="4869160"/>
              <a:ext cx="1368152" cy="1470764"/>
            </a:xfrm>
            <a:prstGeom prst="rect">
              <a:avLst/>
            </a:prstGeom>
            <a:noFill/>
          </p:spPr>
        </p:pic>
        <p:pic>
          <p:nvPicPr>
            <p:cNvPr id="49" name="Picture 12" descr="C:\Documents and Settings\lecjpl\Local Settings\Temporary Internet Files\Content.IE5\W9A3GP27\MC90028169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043608" y="4869160"/>
              <a:ext cx="1368152" cy="1470764"/>
            </a:xfrm>
            <a:prstGeom prst="rect">
              <a:avLst/>
            </a:prstGeom>
            <a:noFill/>
          </p:spPr>
        </p:pic>
        <p:pic>
          <p:nvPicPr>
            <p:cNvPr id="1036" name="Picture 12" descr="C:\Documents and Settings\lecjpl\Local Settings\Temporary Internet Files\Content.IE5\W9A3GP27\MC900281698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323528" y="4892989"/>
              <a:ext cx="1368152" cy="147076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uiExpand="1" build="p"/>
      <p:bldP spid="10" grpId="0" build="p"/>
      <p:bldP spid="11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When worlds collide…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When running software written for </a:t>
            </a:r>
            <a:r>
              <a:rPr lang="en-GB" dirty="0" err="1" smtClean="0"/>
              <a:t>gLite</a:t>
            </a:r>
            <a:r>
              <a:rPr lang="en-GB" dirty="0" smtClean="0"/>
              <a:t> on the NGS…</a:t>
            </a:r>
          </a:p>
          <a:p>
            <a:pPr lvl="1"/>
            <a:r>
              <a:rPr lang="en-GB" dirty="0" smtClean="0"/>
              <a:t>Libraries and utilities are out of step.</a:t>
            </a:r>
          </a:p>
          <a:p>
            <a:pPr lvl="1"/>
            <a:r>
              <a:rPr lang="en-GB" dirty="0" smtClean="0"/>
              <a:t>Files are missing or not where you expect them to be.</a:t>
            </a:r>
          </a:p>
          <a:p>
            <a:pPr lvl="1"/>
            <a:r>
              <a:rPr lang="en-GB" dirty="0" smtClean="0"/>
              <a:t>Published information is not always completely accurate.</a:t>
            </a:r>
          </a:p>
          <a:p>
            <a:pPr lvl="1"/>
            <a:r>
              <a:rPr lang="en-GB" dirty="0" smtClean="0"/>
              <a:t>The Ops VO is missing.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STFC providing the </a:t>
            </a:r>
            <a:r>
              <a:rPr lang="en-GB" dirty="0" err="1" smtClean="0"/>
              <a:t>Nagios</a:t>
            </a:r>
            <a:r>
              <a:rPr lang="en-GB" dirty="0" smtClean="0"/>
              <a:t> infrastructure:</a:t>
            </a:r>
          </a:p>
          <a:p>
            <a:pPr lvl="1"/>
            <a:r>
              <a:rPr lang="en-GB" dirty="0" smtClean="0"/>
              <a:t>one development instance</a:t>
            </a:r>
          </a:p>
          <a:p>
            <a:pPr lvl="1"/>
            <a:r>
              <a:rPr lang="en-GB" dirty="0" smtClean="0"/>
              <a:t>one test instance</a:t>
            </a:r>
          </a:p>
          <a:p>
            <a:pPr lvl="1"/>
            <a:r>
              <a:rPr lang="en-GB" dirty="0" smtClean="0"/>
              <a:t>(currently) one production instance.</a:t>
            </a:r>
          </a:p>
          <a:p>
            <a:r>
              <a:rPr lang="en-GB" dirty="0" err="1" smtClean="0"/>
              <a:t>Nagios</a:t>
            </a:r>
            <a:r>
              <a:rPr lang="en-GB" dirty="0" smtClean="0"/>
              <a:t> development work run from Leeds. Leeds developers only get access to the ‘</a:t>
            </a:r>
            <a:r>
              <a:rPr lang="en-GB" dirty="0" err="1" smtClean="0"/>
              <a:t>nagios</a:t>
            </a:r>
            <a:r>
              <a:rPr lang="en-GB" dirty="0" smtClean="0"/>
              <a:t>-dev’ server.</a:t>
            </a:r>
          </a:p>
          <a:p>
            <a:r>
              <a:rPr lang="en-GB" dirty="0" smtClean="0"/>
              <a:t>Development environment originally completely separate from production / test one. It has its own message broker.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Meet the NGS </a:t>
            </a:r>
            <a:r>
              <a:rPr lang="en-GB" dirty="0" err="1" smtClean="0"/>
              <a:t>nagios</a:t>
            </a:r>
            <a:r>
              <a:rPr lang="en-GB" dirty="0" smtClean="0"/>
              <a:t> development server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683568" y="1772816"/>
            <a:ext cx="4248472" cy="23762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nagios-dev.ngs.ac.uk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>
            <a:off x="611560" y="4869160"/>
            <a:ext cx="165618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GOCDB</a:t>
            </a:r>
            <a:endParaRPr lang="en-GB" dirty="0"/>
          </a:p>
        </p:txBody>
      </p:sp>
      <p:sp>
        <p:nvSpPr>
          <p:cNvPr id="16" name="Rectangle 15"/>
          <p:cNvSpPr/>
          <p:nvPr/>
        </p:nvSpPr>
        <p:spPr>
          <a:xfrm>
            <a:off x="3203848" y="4869160"/>
            <a:ext cx="165618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NGS WMS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1835696" y="5445224"/>
            <a:ext cx="165618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NGS </a:t>
            </a:r>
            <a:r>
              <a:rPr lang="en-GB" b="1" dirty="0" smtClean="0"/>
              <a:t>B</a:t>
            </a:r>
            <a:r>
              <a:rPr lang="en-GB" dirty="0" smtClean="0"/>
              <a:t>DII</a:t>
            </a:r>
            <a:endParaRPr lang="en-GB" dirty="0"/>
          </a:p>
        </p:txBody>
      </p:sp>
      <p:sp>
        <p:nvSpPr>
          <p:cNvPr id="19" name="Rectangle 18"/>
          <p:cNvSpPr/>
          <p:nvPr/>
        </p:nvSpPr>
        <p:spPr>
          <a:xfrm>
            <a:off x="6804248" y="3861048"/>
            <a:ext cx="165618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Site</a:t>
            </a:r>
            <a:endParaRPr lang="en-GB" dirty="0"/>
          </a:p>
        </p:txBody>
      </p:sp>
      <p:sp>
        <p:nvSpPr>
          <p:cNvPr id="20" name="Rectangle 19"/>
          <p:cNvSpPr/>
          <p:nvPr/>
        </p:nvSpPr>
        <p:spPr>
          <a:xfrm>
            <a:off x="6804248" y="2564904"/>
            <a:ext cx="165618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CA dist server</a:t>
            </a:r>
            <a:endParaRPr lang="en-GB" dirty="0"/>
          </a:p>
        </p:txBody>
      </p:sp>
      <p:sp>
        <p:nvSpPr>
          <p:cNvPr id="21" name="Rectangle 20"/>
          <p:cNvSpPr/>
          <p:nvPr/>
        </p:nvSpPr>
        <p:spPr>
          <a:xfrm>
            <a:off x="6804248" y="5013176"/>
            <a:ext cx="165618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Site</a:t>
            </a:r>
            <a:endParaRPr lang="en-GB" dirty="0"/>
          </a:p>
        </p:txBody>
      </p:sp>
      <p:sp>
        <p:nvSpPr>
          <p:cNvPr id="22" name="Rectangle 21"/>
          <p:cNvSpPr/>
          <p:nvPr/>
        </p:nvSpPr>
        <p:spPr>
          <a:xfrm>
            <a:off x="6804248" y="4437112"/>
            <a:ext cx="1656184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Site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115616" y="2348880"/>
            <a:ext cx="1584176" cy="43204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2">
                    <a:lumMod val="10000"/>
                  </a:schemeClr>
                </a:solidFill>
              </a:rPr>
              <a:t>Nagios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15616" y="2996952"/>
            <a:ext cx="1584176" cy="43204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2">
                    <a:lumMod val="10000"/>
                  </a:schemeClr>
                </a:solidFill>
              </a:rPr>
              <a:t>Active MQ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915816" y="2348880"/>
            <a:ext cx="1584176" cy="43204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2">
                    <a:lumMod val="10000"/>
                  </a:schemeClr>
                </a:solidFill>
              </a:rPr>
              <a:t>MyEGEE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915816" y="2996952"/>
            <a:ext cx="1584176" cy="432048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solidFill>
                  <a:schemeClr val="bg2">
                    <a:lumMod val="10000"/>
                  </a:schemeClr>
                </a:solidFill>
              </a:rPr>
              <a:t>MyEGI</a:t>
            </a:r>
            <a:endParaRPr lang="en-GB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29" name="Up Arrow 28"/>
          <p:cNvSpPr/>
          <p:nvPr/>
        </p:nvSpPr>
        <p:spPr>
          <a:xfrm>
            <a:off x="1259632" y="3933056"/>
            <a:ext cx="720080" cy="936104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Up Arrow 29"/>
          <p:cNvSpPr/>
          <p:nvPr/>
        </p:nvSpPr>
        <p:spPr>
          <a:xfrm>
            <a:off x="2339752" y="3933056"/>
            <a:ext cx="720080" cy="1512168"/>
          </a:xfrm>
          <a:prstGeom prst="up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Up-Down Arrow 30"/>
          <p:cNvSpPr/>
          <p:nvPr/>
        </p:nvSpPr>
        <p:spPr>
          <a:xfrm>
            <a:off x="3851920" y="4005064"/>
            <a:ext cx="576064" cy="936104"/>
          </a:xfrm>
          <a:prstGeom prst="upDown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Left Arrow 32"/>
          <p:cNvSpPr/>
          <p:nvPr/>
        </p:nvSpPr>
        <p:spPr>
          <a:xfrm>
            <a:off x="4572000" y="2564904"/>
            <a:ext cx="2232248" cy="432048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Bent Arrow 37"/>
          <p:cNvSpPr/>
          <p:nvPr/>
        </p:nvSpPr>
        <p:spPr>
          <a:xfrm flipH="1">
            <a:off x="6588224" y="1772816"/>
            <a:ext cx="1008112" cy="792088"/>
          </a:xfrm>
          <a:prstGeom prst="ben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9" name="Left Arrow 38"/>
          <p:cNvSpPr/>
          <p:nvPr/>
        </p:nvSpPr>
        <p:spPr>
          <a:xfrm>
            <a:off x="4572000" y="1772816"/>
            <a:ext cx="648072" cy="432048"/>
          </a:xfrm>
          <a:prstGeom prst="lef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ight Arrow 43"/>
          <p:cNvSpPr/>
          <p:nvPr/>
        </p:nvSpPr>
        <p:spPr>
          <a:xfrm>
            <a:off x="4860032" y="3789040"/>
            <a:ext cx="1944216" cy="432048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Left-Right Arrow 44"/>
          <p:cNvSpPr/>
          <p:nvPr/>
        </p:nvSpPr>
        <p:spPr>
          <a:xfrm>
            <a:off x="4860032" y="4941168"/>
            <a:ext cx="1944216" cy="432048"/>
          </a:xfrm>
          <a:prstGeom prst="left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3" name="Picture 3" descr="C:\Documents and Settings\lecjpl\Local Settings\Temporary Internet Files\Content.IE5\6KG11OY0\MC90029561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852936"/>
            <a:ext cx="432048" cy="373006"/>
          </a:xfrm>
          <a:prstGeom prst="rect">
            <a:avLst/>
          </a:prstGeom>
          <a:noFill/>
        </p:spPr>
      </p:pic>
      <p:grpSp>
        <p:nvGrpSpPr>
          <p:cNvPr id="59" name="Group 58"/>
          <p:cNvGrpSpPr/>
          <p:nvPr/>
        </p:nvGrpSpPr>
        <p:grpSpPr>
          <a:xfrm>
            <a:off x="4572000" y="3068960"/>
            <a:ext cx="3312368" cy="792088"/>
            <a:chOff x="4572000" y="3068960"/>
            <a:chExt cx="3312368" cy="792088"/>
          </a:xfrm>
        </p:grpSpPr>
        <p:sp>
          <p:nvSpPr>
            <p:cNvPr id="47" name="Bent Arrow 46"/>
            <p:cNvSpPr/>
            <p:nvPr/>
          </p:nvSpPr>
          <p:spPr>
            <a:xfrm flipH="1">
              <a:off x="4572000" y="3068960"/>
              <a:ext cx="3168352" cy="792088"/>
            </a:xfrm>
            <a:prstGeom prst="bentArrow">
              <a:avLst>
                <a:gd name="adj1" fmla="val 25000"/>
                <a:gd name="adj2" fmla="val 25000"/>
                <a:gd name="adj3" fmla="val 25000"/>
                <a:gd name="adj4" fmla="val 43750"/>
              </a:avLst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pic>
          <p:nvPicPr>
            <p:cNvPr id="54" name="Picture 3" descr="C:\Documents and Settings\lecjpl\Local Settings\Temporary Internet Files\Content.IE5\6KG11OY0\MC90029561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452320" y="3242497"/>
              <a:ext cx="432048" cy="373006"/>
            </a:xfrm>
            <a:prstGeom prst="rect">
              <a:avLst/>
            </a:prstGeom>
            <a:noFill/>
          </p:spPr>
        </p:pic>
      </p:grpSp>
      <p:pic>
        <p:nvPicPr>
          <p:cNvPr id="55" name="Picture 6" descr="C:\Documents and Settings\lecjpl\Local Settings\Temporary Internet Files\Content.IE5\FPQRJ2UD\MC9001995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4005064"/>
            <a:ext cx="360040" cy="272653"/>
          </a:xfrm>
          <a:prstGeom prst="rect">
            <a:avLst/>
          </a:prstGeom>
          <a:noFill/>
        </p:spPr>
      </p:pic>
      <p:pic>
        <p:nvPicPr>
          <p:cNvPr id="57" name="Picture 6" descr="C:\Documents and Settings\lecjpl\Local Settings\Temporary Internet Files\Content.IE5\FPQRJ2UD\MC9001995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4365104"/>
            <a:ext cx="360040" cy="272653"/>
          </a:xfrm>
          <a:prstGeom prst="rect">
            <a:avLst/>
          </a:prstGeom>
          <a:noFill/>
        </p:spPr>
      </p:pic>
      <p:pic>
        <p:nvPicPr>
          <p:cNvPr id="58" name="Picture 6" descr="C:\Documents and Settings\lecjpl\Local Settings\Temporary Internet Files\Content.IE5\FPQRJ2UD\MC90019958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941168"/>
            <a:ext cx="360040" cy="272653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5364088" y="1520788"/>
            <a:ext cx="936104" cy="4500500"/>
            <a:chOff x="4355976" y="1520788"/>
            <a:chExt cx="936104" cy="4500500"/>
          </a:xfrm>
        </p:grpSpPr>
        <p:sp>
          <p:nvSpPr>
            <p:cNvPr id="11" name="Rectangle 10"/>
            <p:cNvSpPr/>
            <p:nvPr/>
          </p:nvSpPr>
          <p:spPr>
            <a:xfrm>
              <a:off x="4572000" y="1520788"/>
              <a:ext cx="504056" cy="45005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r>
                <a:rPr lang="en-GB" dirty="0" smtClean="0"/>
                <a:t>STFC Firewall</a:t>
              </a:r>
              <a:endParaRPr lang="en-GB" dirty="0"/>
            </a:p>
          </p:txBody>
        </p:sp>
        <p:pic>
          <p:nvPicPr>
            <p:cNvPr id="2050" name="Picture 2" descr="C:\Documents and Settings\lecjpl\Local Settings\Temporary Internet Files\Content.IE5\8DIFKTIB\MC900434816[1]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355976" y="4653136"/>
              <a:ext cx="936104" cy="936104"/>
            </a:xfrm>
            <a:prstGeom prst="rect">
              <a:avLst/>
            </a:prstGeom>
            <a:noFill/>
          </p:spPr>
        </p:pic>
      </p:grpSp>
      <p:sp>
        <p:nvSpPr>
          <p:cNvPr id="18" name="Rectangle 17"/>
          <p:cNvSpPr/>
          <p:nvPr/>
        </p:nvSpPr>
        <p:spPr>
          <a:xfrm>
            <a:off x="5220072" y="1772816"/>
            <a:ext cx="1368152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dirty="0" smtClean="0"/>
              <a:t>web proxy</a:t>
            </a:r>
            <a:endParaRPr lang="en-GB" dirty="0"/>
          </a:p>
        </p:txBody>
      </p:sp>
      <p:pic>
        <p:nvPicPr>
          <p:cNvPr id="61" name="Picture 12" descr="C:\Documents and Settings\lecjpl\Local Settings\Temporary Internet Files\Content.IE5\W9A3GP27\MC90028169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244408" y="4941168"/>
            <a:ext cx="379738" cy="408219"/>
          </a:xfrm>
          <a:prstGeom prst="rect">
            <a:avLst/>
          </a:prstGeom>
          <a:noFill/>
        </p:spPr>
      </p:pic>
      <p:pic>
        <p:nvPicPr>
          <p:cNvPr id="62" name="Picture 12" descr="C:\Documents and Settings\lecjpl\Local Settings\Temporary Internet Files\Content.IE5\W9A3GP27\MC90028169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flipH="1">
            <a:off x="8224710" y="3717032"/>
            <a:ext cx="379738" cy="408219"/>
          </a:xfrm>
          <a:prstGeom prst="rect">
            <a:avLst/>
          </a:prstGeom>
          <a:noFill/>
        </p:spPr>
      </p:pic>
      <p:pic>
        <p:nvPicPr>
          <p:cNvPr id="63" name="Picture 2" descr="C:\Documents and Settings\lecjpl\Local Settings\Temporary Internet Files\Content.IE5\6KG11OY0\MC900183292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316416" y="4365104"/>
            <a:ext cx="294317" cy="360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1" presetClass="exit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8" grpId="0" animBg="1"/>
      <p:bldP spid="39" grpId="0" animBg="1"/>
      <p:bldP spid="18" grpId="0" animBg="1"/>
    </p:bldLst>
  </p:timing>
</p:sld>
</file>

<file path=ppt/theme/theme1.xml><?xml version="1.0" encoding="utf-8"?>
<a:theme xmlns:a="http://schemas.openxmlformats.org/drawingml/2006/main" name="NGS Powerpoint template">
  <a:themeElements>
    <a:clrScheme name="Custom 1">
      <a:dk1>
        <a:srgbClr val="FFFFFF"/>
      </a:dk1>
      <a:lt1>
        <a:sysClr val="window" lastClr="FFFFFF"/>
      </a:lt1>
      <a:dk2>
        <a:srgbClr val="FFFFFF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776</Words>
  <Application>Microsoft Office PowerPoint</Application>
  <PresentationFormat>On-screen Show (4:3)</PresentationFormat>
  <Paragraphs>116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NGS Powerpoint template</vt:lpstr>
      <vt:lpstr>WLCG Nagios and the NGS</vt:lpstr>
      <vt:lpstr>We have a plan</vt:lpstr>
      <vt:lpstr>WLCG Nagios </vt:lpstr>
      <vt:lpstr>Déjà vu, all over again</vt:lpstr>
      <vt:lpstr>What could possibly go wrong….? </vt:lpstr>
      <vt:lpstr>Spot the difference</vt:lpstr>
      <vt:lpstr>When worlds collide…</vt:lpstr>
      <vt:lpstr>Development</vt:lpstr>
      <vt:lpstr>Meet the NGS nagios development server</vt:lpstr>
      <vt:lpstr>Problems: fighting firewalls</vt:lpstr>
      <vt:lpstr>Problems: when is a CE not a CE</vt:lpstr>
      <vt:lpstr>The hand of Maradona</vt:lpstr>
      <vt:lpstr>Unfortunately…</vt:lpstr>
      <vt:lpstr>Problems: Missing the bus.</vt:lpstr>
      <vt:lpstr>Chasing the bus</vt:lpstr>
      <vt:lpstr>Off the (WLC) Grid</vt:lpstr>
      <vt:lpstr>Which way now?</vt:lpstr>
      <vt:lpstr>Acknowledgements</vt:lpstr>
      <vt:lpstr>Communications</vt:lpstr>
    </vt:vector>
  </TitlesOfParts>
  <Company>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FBUPCINST</dc:creator>
  <cp:lastModifiedBy>RMAS User</cp:lastModifiedBy>
  <cp:revision>81</cp:revision>
  <dcterms:created xsi:type="dcterms:W3CDTF">2009-10-06T09:39:40Z</dcterms:created>
  <dcterms:modified xsi:type="dcterms:W3CDTF">2010-11-22T01:15:52Z</dcterms:modified>
</cp:coreProperties>
</file>