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diagrams/data1.xml" ContentType="application/vnd.openxmlformats-officedocument.drawingml.diagramData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0" r:id="rId6"/>
    <p:sldId id="262" r:id="rId7"/>
    <p:sldId id="279" r:id="rId8"/>
    <p:sldId id="271" r:id="rId9"/>
    <p:sldId id="281" r:id="rId10"/>
    <p:sldId id="276" r:id="rId11"/>
    <p:sldId id="272" r:id="rId12"/>
    <p:sldId id="280" r:id="rId13"/>
    <p:sldId id="277" r:id="rId14"/>
    <p:sldId id="266" r:id="rId15"/>
    <p:sldId id="273" r:id="rId16"/>
    <p:sldId id="278" r:id="rId17"/>
    <p:sldId id="270" r:id="rId18"/>
    <p:sldId id="267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56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46E14-EDCC-40B7-B421-699EDCBC2FC6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ABA68A-C8EF-42E8-A8F3-1316C964B57F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Force10 switch</a:t>
          </a:r>
          <a:endParaRPr lang="en-GB" dirty="0"/>
        </a:p>
      </dgm:t>
    </dgm:pt>
    <dgm:pt modelId="{1B746815-37D3-4C99-840A-D3AD3DE9F1AC}" type="parTrans" cxnId="{E28D9CFF-1FBB-44AE-9264-7102A81B17D8}">
      <dgm:prSet/>
      <dgm:spPr/>
      <dgm:t>
        <a:bodyPr/>
        <a:lstStyle/>
        <a:p>
          <a:endParaRPr lang="en-GB"/>
        </a:p>
      </dgm:t>
    </dgm:pt>
    <dgm:pt modelId="{8B329F16-F59F-47F8-AD4E-0815357D4456}" type="sibTrans" cxnId="{E28D9CFF-1FBB-44AE-9264-7102A81B17D8}">
      <dgm:prSet/>
      <dgm:spPr/>
      <dgm:t>
        <a:bodyPr/>
        <a:lstStyle/>
        <a:p>
          <a:endParaRPr lang="en-GB"/>
        </a:p>
      </dgm:t>
    </dgm:pt>
    <dgm:pt modelId="{9107B28B-1458-4FA1-B1FC-9BDA1B283B58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WAN</a:t>
          </a:r>
          <a:endParaRPr lang="en-GB" dirty="0"/>
        </a:p>
      </dgm:t>
    </dgm:pt>
    <dgm:pt modelId="{8F5442A4-8633-4D32-B1F0-EDD143F00976}" type="parTrans" cxnId="{CB03D13E-EC4A-499D-93DE-CCA3F370850B}">
      <dgm:prSet/>
      <dgm:spPr/>
      <dgm:t>
        <a:bodyPr/>
        <a:lstStyle/>
        <a:p>
          <a:endParaRPr lang="en-GB"/>
        </a:p>
      </dgm:t>
    </dgm:pt>
    <dgm:pt modelId="{FB160517-F084-4472-B360-5DDEE32E97B7}" type="sibTrans" cxnId="{CB03D13E-EC4A-499D-93DE-CCA3F370850B}">
      <dgm:prSet/>
      <dgm:spPr/>
      <dgm:t>
        <a:bodyPr/>
        <a:lstStyle/>
        <a:p>
          <a:endParaRPr lang="en-GB"/>
        </a:p>
      </dgm:t>
    </dgm:pt>
    <dgm:pt modelId="{91D00876-257C-4765-A8F8-DF8E8E014479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HEP Offices</a:t>
          </a:r>
          <a:endParaRPr lang="en-GB" dirty="0"/>
        </a:p>
      </dgm:t>
    </dgm:pt>
    <dgm:pt modelId="{22DDF96A-A382-4D32-A6FD-0372AA58FDE0}" type="parTrans" cxnId="{8EA5D424-8E8F-4FF9-9B2A-08662D048D93}">
      <dgm:prSet/>
      <dgm:spPr/>
      <dgm:t>
        <a:bodyPr/>
        <a:lstStyle/>
        <a:p>
          <a:endParaRPr lang="en-GB"/>
        </a:p>
      </dgm:t>
    </dgm:pt>
    <dgm:pt modelId="{F1D1886D-76E2-48D7-870D-B58DA21A24D0}" type="sibTrans" cxnId="{8EA5D424-8E8F-4FF9-9B2A-08662D048D93}">
      <dgm:prSet/>
      <dgm:spPr/>
      <dgm:t>
        <a:bodyPr/>
        <a:lstStyle/>
        <a:p>
          <a:endParaRPr lang="en-GB"/>
        </a:p>
      </dgm:t>
    </dgm:pt>
    <dgm:pt modelId="{D6E75A8A-D808-42F5-8C0C-9AD46689AD77}">
      <dgm:prSet phldrT="[Text]"/>
      <dgm:spPr>
        <a:gradFill rotWithShape="0">
          <a:gsLst>
            <a:gs pos="0">
              <a:srgbClr val="7030A0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GB" dirty="0" smtClean="0"/>
            <a:t>Tier2 servers</a:t>
          </a:r>
          <a:endParaRPr lang="en-GB" dirty="0"/>
        </a:p>
      </dgm:t>
    </dgm:pt>
    <dgm:pt modelId="{9E822E81-65C0-4732-A1F2-DC99EC3F3378}" type="parTrans" cxnId="{D81345C4-45FF-49DB-8C74-FF12B0756FE4}">
      <dgm:prSet/>
      <dgm:spPr/>
      <dgm:t>
        <a:bodyPr/>
        <a:lstStyle/>
        <a:p>
          <a:endParaRPr lang="en-GB"/>
        </a:p>
      </dgm:t>
    </dgm:pt>
    <dgm:pt modelId="{C1C038E5-CC42-472C-A20D-8A80955545BC}" type="sibTrans" cxnId="{D81345C4-45FF-49DB-8C74-FF12B0756FE4}">
      <dgm:prSet/>
      <dgm:spPr/>
      <dgm:t>
        <a:bodyPr/>
        <a:lstStyle/>
        <a:p>
          <a:endParaRPr lang="en-GB"/>
        </a:p>
      </dgm:t>
    </dgm:pt>
    <dgm:pt modelId="{F8F61B1D-A976-43CE-9976-BFFAC5F154E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HEP servers</a:t>
          </a:r>
          <a:endParaRPr lang="en-GB" dirty="0"/>
        </a:p>
      </dgm:t>
    </dgm:pt>
    <dgm:pt modelId="{20E542A2-F821-4CD1-BF2C-B3D6158C439C}" type="parTrans" cxnId="{CC828736-20CD-4AD1-90B7-2DD203C6C9A1}">
      <dgm:prSet/>
      <dgm:spPr/>
      <dgm:t>
        <a:bodyPr/>
        <a:lstStyle/>
        <a:p>
          <a:endParaRPr lang="en-GB"/>
        </a:p>
      </dgm:t>
    </dgm:pt>
    <dgm:pt modelId="{B7BD8EEF-D9D7-43D6-9684-75425B51CEE9}" type="sibTrans" cxnId="{CC828736-20CD-4AD1-90B7-2DD203C6C9A1}">
      <dgm:prSet/>
      <dgm:spPr/>
      <dgm:t>
        <a:bodyPr/>
        <a:lstStyle/>
        <a:p>
          <a:endParaRPr lang="en-GB"/>
        </a:p>
      </dgm:t>
    </dgm:pt>
    <dgm:pt modelId="{E2A9B5AD-730D-48EB-A18A-B971A10CD5E7}">
      <dgm:prSet/>
      <dgm:spPr/>
      <dgm:t>
        <a:bodyPr/>
        <a:lstStyle/>
        <a:p>
          <a:r>
            <a:rPr lang="en-GB" dirty="0" smtClean="0"/>
            <a:t>CSD Cluster</a:t>
          </a:r>
          <a:endParaRPr lang="en-GB" dirty="0"/>
        </a:p>
      </dgm:t>
    </dgm:pt>
    <dgm:pt modelId="{E24C38C1-8FFD-4D69-8CCA-D94BAAB47155}" type="parTrans" cxnId="{FF66EB08-A6B0-4CCA-9A9E-8529F99DEBB6}">
      <dgm:prSet/>
      <dgm:spPr/>
      <dgm:t>
        <a:bodyPr/>
        <a:lstStyle/>
        <a:p>
          <a:endParaRPr lang="en-GB"/>
        </a:p>
      </dgm:t>
    </dgm:pt>
    <dgm:pt modelId="{57B83390-D2D3-4C97-AA59-71A6FAD15F0B}" type="sibTrans" cxnId="{FF66EB08-A6B0-4CCA-9A9E-8529F99DEBB6}">
      <dgm:prSet/>
      <dgm:spPr/>
      <dgm:t>
        <a:bodyPr/>
        <a:lstStyle/>
        <a:p>
          <a:endParaRPr lang="en-GB"/>
        </a:p>
      </dgm:t>
    </dgm:pt>
    <dgm:pt modelId="{3EF8E5DE-113D-465A-ACCC-5683A85F7FD9}">
      <dgm:prSet/>
      <dgm:spPr/>
      <dgm:t>
        <a:bodyPr/>
        <a:lstStyle/>
        <a:p>
          <a:r>
            <a:rPr lang="en-GB" dirty="0" smtClean="0"/>
            <a:t>Tier2 nodes</a:t>
          </a:r>
          <a:endParaRPr lang="en-GB" dirty="0"/>
        </a:p>
      </dgm:t>
    </dgm:pt>
    <dgm:pt modelId="{C9CF6945-F264-469F-9DF2-62B3AC8DB0EA}" type="parTrans" cxnId="{C845CC16-C3E8-426E-946E-309C2D3B15FE}">
      <dgm:prSet/>
      <dgm:spPr/>
      <dgm:t>
        <a:bodyPr/>
        <a:lstStyle/>
        <a:p>
          <a:endParaRPr lang="en-GB"/>
        </a:p>
      </dgm:t>
    </dgm:pt>
    <dgm:pt modelId="{5919F9E9-3ADA-4F41-9C76-BA3C8D6B1AE6}" type="sibTrans" cxnId="{C845CC16-C3E8-426E-946E-309C2D3B15FE}">
      <dgm:prSet/>
      <dgm:spPr/>
      <dgm:t>
        <a:bodyPr/>
        <a:lstStyle/>
        <a:p>
          <a:endParaRPr lang="en-GB"/>
        </a:p>
      </dgm:t>
    </dgm:pt>
    <dgm:pt modelId="{0D3667AC-4866-4605-9C17-C12291BECE45}" type="pres">
      <dgm:prSet presAssocID="{11646E14-EDCC-40B7-B421-699EDCBC2F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460896-9B33-4759-88C9-2F31B372D693}" type="pres">
      <dgm:prSet presAssocID="{C7ABA68A-C8EF-42E8-A8F3-1316C964B57F}" presName="centerShape" presStyleLbl="node0" presStyleIdx="0" presStyleCnt="1" custLinFactNeighborX="-2768" custLinFactNeighborY="-8499"/>
      <dgm:spPr>
        <a:prstGeom prst="hexagon">
          <a:avLst/>
        </a:prstGeom>
      </dgm:spPr>
      <dgm:t>
        <a:bodyPr/>
        <a:lstStyle/>
        <a:p>
          <a:endParaRPr lang="en-GB"/>
        </a:p>
      </dgm:t>
    </dgm:pt>
    <dgm:pt modelId="{315A0275-19A9-4FDD-99F0-0892810500F6}" type="pres">
      <dgm:prSet presAssocID="{8F5442A4-8633-4D32-B1F0-EDD143F00976}" presName="Name9" presStyleLbl="parChTrans1D2" presStyleIdx="0" presStyleCnt="6"/>
      <dgm:spPr/>
      <dgm:t>
        <a:bodyPr/>
        <a:lstStyle/>
        <a:p>
          <a:endParaRPr lang="en-GB"/>
        </a:p>
      </dgm:t>
    </dgm:pt>
    <dgm:pt modelId="{F333A92F-2532-4947-A079-5E0B9F4DD028}" type="pres">
      <dgm:prSet presAssocID="{8F5442A4-8633-4D32-B1F0-EDD143F00976}" presName="connTx" presStyleLbl="parChTrans1D2" presStyleIdx="0" presStyleCnt="6"/>
      <dgm:spPr/>
      <dgm:t>
        <a:bodyPr/>
        <a:lstStyle/>
        <a:p>
          <a:endParaRPr lang="en-GB"/>
        </a:p>
      </dgm:t>
    </dgm:pt>
    <dgm:pt modelId="{38FBC13B-54C0-44B3-B5D9-2F2A1E067E5A}" type="pres">
      <dgm:prSet presAssocID="{9107B28B-1458-4FA1-B1FC-9BDA1B283B58}" presName="node" presStyleLbl="node1" presStyleIdx="0" presStyleCnt="6" custRadScaleRad="232651" custRadScaleInc="-1663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D894A-418E-4346-98BE-55A640FF7FA6}" type="pres">
      <dgm:prSet presAssocID="{22DDF96A-A382-4D32-A6FD-0372AA58FDE0}" presName="Name9" presStyleLbl="parChTrans1D2" presStyleIdx="1" presStyleCnt="6"/>
      <dgm:spPr/>
      <dgm:t>
        <a:bodyPr/>
        <a:lstStyle/>
        <a:p>
          <a:endParaRPr lang="en-GB"/>
        </a:p>
      </dgm:t>
    </dgm:pt>
    <dgm:pt modelId="{E0469A1A-C5C5-4433-9A09-7AF3811717FF}" type="pres">
      <dgm:prSet presAssocID="{22DDF96A-A382-4D32-A6FD-0372AA58FDE0}" presName="connTx" presStyleLbl="parChTrans1D2" presStyleIdx="1" presStyleCnt="6"/>
      <dgm:spPr/>
      <dgm:t>
        <a:bodyPr/>
        <a:lstStyle/>
        <a:p>
          <a:endParaRPr lang="en-GB"/>
        </a:p>
      </dgm:t>
    </dgm:pt>
    <dgm:pt modelId="{3B68CB10-06D6-417E-8E49-50873C8935B7}" type="pres">
      <dgm:prSet presAssocID="{91D00876-257C-4765-A8F8-DF8E8E014479}" presName="node" presStyleLbl="node1" presStyleIdx="1" presStyleCnt="6" custRadScaleRad="101119" custRadScaleInc="-2104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677D65-C43E-4A67-B5CF-7603979FD685}" type="pres">
      <dgm:prSet presAssocID="{9E822E81-65C0-4732-A1F2-DC99EC3F3378}" presName="Name9" presStyleLbl="parChTrans1D2" presStyleIdx="2" presStyleCnt="6"/>
      <dgm:spPr/>
      <dgm:t>
        <a:bodyPr/>
        <a:lstStyle/>
        <a:p>
          <a:endParaRPr lang="en-GB"/>
        </a:p>
      </dgm:t>
    </dgm:pt>
    <dgm:pt modelId="{38932543-C1BB-421C-AB3D-62DEDF67CB5A}" type="pres">
      <dgm:prSet presAssocID="{9E822E81-65C0-4732-A1F2-DC99EC3F3378}" presName="connTx" presStyleLbl="parChTrans1D2" presStyleIdx="2" presStyleCnt="6"/>
      <dgm:spPr/>
      <dgm:t>
        <a:bodyPr/>
        <a:lstStyle/>
        <a:p>
          <a:endParaRPr lang="en-GB"/>
        </a:p>
      </dgm:t>
    </dgm:pt>
    <dgm:pt modelId="{25EF0CF2-9B4A-43B7-A709-F98E881C8786}" type="pres">
      <dgm:prSet presAssocID="{D6E75A8A-D808-42F5-8C0C-9AD46689AD77}" presName="node" presStyleLbl="node1" presStyleIdx="2" presStyleCnt="6" custRadScaleRad="183186" custRadScaleInc="-1177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C24FF-ABEC-4D03-BD03-DD0D432CB1F6}" type="pres">
      <dgm:prSet presAssocID="{20E542A2-F821-4CD1-BF2C-B3D6158C439C}" presName="Name9" presStyleLbl="parChTrans1D2" presStyleIdx="3" presStyleCnt="6"/>
      <dgm:spPr/>
      <dgm:t>
        <a:bodyPr/>
        <a:lstStyle/>
        <a:p>
          <a:endParaRPr lang="en-GB"/>
        </a:p>
      </dgm:t>
    </dgm:pt>
    <dgm:pt modelId="{C04CF1F9-EAA5-4161-B5EF-87FF9378B517}" type="pres">
      <dgm:prSet presAssocID="{20E542A2-F821-4CD1-BF2C-B3D6158C439C}" presName="connTx" presStyleLbl="parChTrans1D2" presStyleIdx="3" presStyleCnt="6"/>
      <dgm:spPr/>
      <dgm:t>
        <a:bodyPr/>
        <a:lstStyle/>
        <a:p>
          <a:endParaRPr lang="en-GB"/>
        </a:p>
      </dgm:t>
    </dgm:pt>
    <dgm:pt modelId="{5A76E319-C8BC-4FEC-A2F0-D8B30687051A}" type="pres">
      <dgm:prSet presAssocID="{F8F61B1D-A976-43CE-9976-BFFAC5F154E0}" presName="node" presStyleLbl="node1" presStyleIdx="3" presStyleCnt="6" custRadScaleRad="208477" custRadScaleInc="-3965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CC14F6-D7C2-4250-B3A7-C460251432D0}" type="pres">
      <dgm:prSet presAssocID="{E24C38C1-8FFD-4D69-8CCA-D94BAAB47155}" presName="Name9" presStyleLbl="parChTrans1D2" presStyleIdx="4" presStyleCnt="6"/>
      <dgm:spPr/>
      <dgm:t>
        <a:bodyPr/>
        <a:lstStyle/>
        <a:p>
          <a:endParaRPr lang="en-GB"/>
        </a:p>
      </dgm:t>
    </dgm:pt>
    <dgm:pt modelId="{86D273AB-3C33-41FC-99BD-7EBA77771F48}" type="pres">
      <dgm:prSet presAssocID="{E24C38C1-8FFD-4D69-8CCA-D94BAAB47155}" presName="connTx" presStyleLbl="parChTrans1D2" presStyleIdx="4" presStyleCnt="6"/>
      <dgm:spPr/>
      <dgm:t>
        <a:bodyPr/>
        <a:lstStyle/>
        <a:p>
          <a:endParaRPr lang="en-GB"/>
        </a:p>
      </dgm:t>
    </dgm:pt>
    <dgm:pt modelId="{7FEC217D-908E-472C-AA59-7DC51D37AC13}" type="pres">
      <dgm:prSet presAssocID="{E2A9B5AD-730D-48EB-A18A-B971A10CD5E7}" presName="node" presStyleLbl="node1" presStyleIdx="4" presStyleCnt="6" custRadScaleRad="195908" custRadScaleInc="164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2BEF8D-B3CA-4EC9-BA6B-51EF72149AEF}" type="pres">
      <dgm:prSet presAssocID="{C9CF6945-F264-469F-9DF2-62B3AC8DB0EA}" presName="Name9" presStyleLbl="parChTrans1D2" presStyleIdx="5" presStyleCnt="6"/>
      <dgm:spPr/>
      <dgm:t>
        <a:bodyPr/>
        <a:lstStyle/>
        <a:p>
          <a:endParaRPr lang="en-GB"/>
        </a:p>
      </dgm:t>
    </dgm:pt>
    <dgm:pt modelId="{E09FD04A-3E95-40C1-BCDA-AF75316DD8FE}" type="pres">
      <dgm:prSet presAssocID="{C9CF6945-F264-469F-9DF2-62B3AC8DB0EA}" presName="connTx" presStyleLbl="parChTrans1D2" presStyleIdx="5" presStyleCnt="6"/>
      <dgm:spPr/>
      <dgm:t>
        <a:bodyPr/>
        <a:lstStyle/>
        <a:p>
          <a:endParaRPr lang="en-GB"/>
        </a:p>
      </dgm:t>
    </dgm:pt>
    <dgm:pt modelId="{1D6A9493-8B9D-4927-A18D-11E97AA4FF3F}" type="pres">
      <dgm:prSet presAssocID="{3EF8E5DE-113D-465A-ACCC-5683A85F7FD9}" presName="node" presStyleLbl="node1" presStyleIdx="5" presStyleCnt="6" custRadScaleRad="229288" custRadScaleInc="-5997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03D13E-EC4A-499D-93DE-CCA3F370850B}" srcId="{C7ABA68A-C8EF-42E8-A8F3-1316C964B57F}" destId="{9107B28B-1458-4FA1-B1FC-9BDA1B283B58}" srcOrd="0" destOrd="0" parTransId="{8F5442A4-8633-4D32-B1F0-EDD143F00976}" sibTransId="{FB160517-F084-4472-B360-5DDEE32E97B7}"/>
    <dgm:cxn modelId="{3626FCEE-69FC-47C7-BBE6-584A2A84940F}" type="presOf" srcId="{C7ABA68A-C8EF-42E8-A8F3-1316C964B57F}" destId="{90460896-9B33-4759-88C9-2F31B372D693}" srcOrd="0" destOrd="0" presId="urn:microsoft.com/office/officeart/2005/8/layout/radial1"/>
    <dgm:cxn modelId="{A1600BE0-E5EB-4A75-90A0-45960B557764}" type="presOf" srcId="{8F5442A4-8633-4D32-B1F0-EDD143F00976}" destId="{F333A92F-2532-4947-A079-5E0B9F4DD028}" srcOrd="1" destOrd="0" presId="urn:microsoft.com/office/officeart/2005/8/layout/radial1"/>
    <dgm:cxn modelId="{30898693-CB2F-4F6D-820C-3F59C9B110B4}" type="presOf" srcId="{E24C38C1-8FFD-4D69-8CCA-D94BAAB47155}" destId="{86D273AB-3C33-41FC-99BD-7EBA77771F48}" srcOrd="1" destOrd="0" presId="urn:microsoft.com/office/officeart/2005/8/layout/radial1"/>
    <dgm:cxn modelId="{96C76850-0F9D-497D-94AD-772087960822}" type="presOf" srcId="{E2A9B5AD-730D-48EB-A18A-B971A10CD5E7}" destId="{7FEC217D-908E-472C-AA59-7DC51D37AC13}" srcOrd="0" destOrd="0" presId="urn:microsoft.com/office/officeart/2005/8/layout/radial1"/>
    <dgm:cxn modelId="{D81345C4-45FF-49DB-8C74-FF12B0756FE4}" srcId="{C7ABA68A-C8EF-42E8-A8F3-1316C964B57F}" destId="{D6E75A8A-D808-42F5-8C0C-9AD46689AD77}" srcOrd="2" destOrd="0" parTransId="{9E822E81-65C0-4732-A1F2-DC99EC3F3378}" sibTransId="{C1C038E5-CC42-472C-A20D-8A80955545BC}"/>
    <dgm:cxn modelId="{A893C9AB-F760-4A36-B666-0D26BA543935}" type="presOf" srcId="{22DDF96A-A382-4D32-A6FD-0372AA58FDE0}" destId="{E0469A1A-C5C5-4433-9A09-7AF3811717FF}" srcOrd="1" destOrd="0" presId="urn:microsoft.com/office/officeart/2005/8/layout/radial1"/>
    <dgm:cxn modelId="{ABACF416-3DB3-4F55-88BB-CEA2CF2C19EE}" type="presOf" srcId="{20E542A2-F821-4CD1-BF2C-B3D6158C439C}" destId="{B73C24FF-ABEC-4D03-BD03-DD0D432CB1F6}" srcOrd="0" destOrd="0" presId="urn:microsoft.com/office/officeart/2005/8/layout/radial1"/>
    <dgm:cxn modelId="{C46A03E3-E5DC-4753-80CC-14CEB1EBD1E4}" type="presOf" srcId="{20E542A2-F821-4CD1-BF2C-B3D6158C439C}" destId="{C04CF1F9-EAA5-4161-B5EF-87FF9378B517}" srcOrd="1" destOrd="0" presId="urn:microsoft.com/office/officeart/2005/8/layout/radial1"/>
    <dgm:cxn modelId="{4E83F380-E559-4D1E-BB46-75E51CEFF412}" type="presOf" srcId="{22DDF96A-A382-4D32-A6FD-0372AA58FDE0}" destId="{523D894A-418E-4346-98BE-55A640FF7FA6}" srcOrd="0" destOrd="0" presId="urn:microsoft.com/office/officeart/2005/8/layout/radial1"/>
    <dgm:cxn modelId="{E28D9CFF-1FBB-44AE-9264-7102A81B17D8}" srcId="{11646E14-EDCC-40B7-B421-699EDCBC2FC6}" destId="{C7ABA68A-C8EF-42E8-A8F3-1316C964B57F}" srcOrd="0" destOrd="0" parTransId="{1B746815-37D3-4C99-840A-D3AD3DE9F1AC}" sibTransId="{8B329F16-F59F-47F8-AD4E-0815357D4456}"/>
    <dgm:cxn modelId="{C9EE1F79-2956-4645-A85F-7C18DD1FD24C}" type="presOf" srcId="{9E822E81-65C0-4732-A1F2-DC99EC3F3378}" destId="{48677D65-C43E-4A67-B5CF-7603979FD685}" srcOrd="0" destOrd="0" presId="urn:microsoft.com/office/officeart/2005/8/layout/radial1"/>
    <dgm:cxn modelId="{8EA5D424-8E8F-4FF9-9B2A-08662D048D93}" srcId="{C7ABA68A-C8EF-42E8-A8F3-1316C964B57F}" destId="{91D00876-257C-4765-A8F8-DF8E8E014479}" srcOrd="1" destOrd="0" parTransId="{22DDF96A-A382-4D32-A6FD-0372AA58FDE0}" sibTransId="{F1D1886D-76E2-48D7-870D-B58DA21A24D0}"/>
    <dgm:cxn modelId="{578F1A8E-FA14-48E0-A752-C1FA34A220C0}" type="presOf" srcId="{9E822E81-65C0-4732-A1F2-DC99EC3F3378}" destId="{38932543-C1BB-421C-AB3D-62DEDF67CB5A}" srcOrd="1" destOrd="0" presId="urn:microsoft.com/office/officeart/2005/8/layout/radial1"/>
    <dgm:cxn modelId="{8D2780D4-D0BE-4A55-9D89-467269AC5E11}" type="presOf" srcId="{E24C38C1-8FFD-4D69-8CCA-D94BAAB47155}" destId="{FDCC14F6-D7C2-4250-B3A7-C460251432D0}" srcOrd="0" destOrd="0" presId="urn:microsoft.com/office/officeart/2005/8/layout/radial1"/>
    <dgm:cxn modelId="{D46F1714-33B3-42CC-8FD9-3B16532D0027}" type="presOf" srcId="{3EF8E5DE-113D-465A-ACCC-5683A85F7FD9}" destId="{1D6A9493-8B9D-4927-A18D-11E97AA4FF3F}" srcOrd="0" destOrd="0" presId="urn:microsoft.com/office/officeart/2005/8/layout/radial1"/>
    <dgm:cxn modelId="{20B78C42-E13C-47C5-9EBF-5EB9A9E8C81C}" type="presOf" srcId="{91D00876-257C-4765-A8F8-DF8E8E014479}" destId="{3B68CB10-06D6-417E-8E49-50873C8935B7}" srcOrd="0" destOrd="0" presId="urn:microsoft.com/office/officeart/2005/8/layout/radial1"/>
    <dgm:cxn modelId="{A0ADE74D-E923-40FE-98C2-62EAE641CDFA}" type="presOf" srcId="{C9CF6945-F264-469F-9DF2-62B3AC8DB0EA}" destId="{7E2BEF8D-B3CA-4EC9-BA6B-51EF72149AEF}" srcOrd="0" destOrd="0" presId="urn:microsoft.com/office/officeart/2005/8/layout/radial1"/>
    <dgm:cxn modelId="{37A86A91-B54B-449D-888F-CDDD907CDABF}" type="presOf" srcId="{8F5442A4-8633-4D32-B1F0-EDD143F00976}" destId="{315A0275-19A9-4FDD-99F0-0892810500F6}" srcOrd="0" destOrd="0" presId="urn:microsoft.com/office/officeart/2005/8/layout/radial1"/>
    <dgm:cxn modelId="{C845CC16-C3E8-426E-946E-309C2D3B15FE}" srcId="{C7ABA68A-C8EF-42E8-A8F3-1316C964B57F}" destId="{3EF8E5DE-113D-465A-ACCC-5683A85F7FD9}" srcOrd="5" destOrd="0" parTransId="{C9CF6945-F264-469F-9DF2-62B3AC8DB0EA}" sibTransId="{5919F9E9-3ADA-4F41-9C76-BA3C8D6B1AE6}"/>
    <dgm:cxn modelId="{0B59FFFB-CE4A-402E-92BA-33A365E60F34}" type="presOf" srcId="{D6E75A8A-D808-42F5-8C0C-9AD46689AD77}" destId="{25EF0CF2-9B4A-43B7-A709-F98E881C8786}" srcOrd="0" destOrd="0" presId="urn:microsoft.com/office/officeart/2005/8/layout/radial1"/>
    <dgm:cxn modelId="{C0DFEF93-3C25-4241-B003-0F525663A1B8}" type="presOf" srcId="{C9CF6945-F264-469F-9DF2-62B3AC8DB0EA}" destId="{E09FD04A-3E95-40C1-BCDA-AF75316DD8FE}" srcOrd="1" destOrd="0" presId="urn:microsoft.com/office/officeart/2005/8/layout/radial1"/>
    <dgm:cxn modelId="{D9864BA1-E3A6-4707-8EEC-306D7CE8CBB2}" type="presOf" srcId="{11646E14-EDCC-40B7-B421-699EDCBC2FC6}" destId="{0D3667AC-4866-4605-9C17-C12291BECE45}" srcOrd="0" destOrd="0" presId="urn:microsoft.com/office/officeart/2005/8/layout/radial1"/>
    <dgm:cxn modelId="{FF66EB08-A6B0-4CCA-9A9E-8529F99DEBB6}" srcId="{C7ABA68A-C8EF-42E8-A8F3-1316C964B57F}" destId="{E2A9B5AD-730D-48EB-A18A-B971A10CD5E7}" srcOrd="4" destOrd="0" parTransId="{E24C38C1-8FFD-4D69-8CCA-D94BAAB47155}" sibTransId="{57B83390-D2D3-4C97-AA59-71A6FAD15F0B}"/>
    <dgm:cxn modelId="{752654F7-396A-42C1-B2E3-7B1738CB8128}" type="presOf" srcId="{F8F61B1D-A976-43CE-9976-BFFAC5F154E0}" destId="{5A76E319-C8BC-4FEC-A2F0-D8B30687051A}" srcOrd="0" destOrd="0" presId="urn:microsoft.com/office/officeart/2005/8/layout/radial1"/>
    <dgm:cxn modelId="{03691DBA-AADD-4454-8865-BAB4AE8B6DA8}" type="presOf" srcId="{9107B28B-1458-4FA1-B1FC-9BDA1B283B58}" destId="{38FBC13B-54C0-44B3-B5D9-2F2A1E067E5A}" srcOrd="0" destOrd="0" presId="urn:microsoft.com/office/officeart/2005/8/layout/radial1"/>
    <dgm:cxn modelId="{CC828736-20CD-4AD1-90B7-2DD203C6C9A1}" srcId="{C7ABA68A-C8EF-42E8-A8F3-1316C964B57F}" destId="{F8F61B1D-A976-43CE-9976-BFFAC5F154E0}" srcOrd="3" destOrd="0" parTransId="{20E542A2-F821-4CD1-BF2C-B3D6158C439C}" sibTransId="{B7BD8EEF-D9D7-43D6-9684-75425B51CEE9}"/>
    <dgm:cxn modelId="{DAF244B6-32EA-460B-9007-6D6F4F68F11C}" type="presParOf" srcId="{0D3667AC-4866-4605-9C17-C12291BECE45}" destId="{90460896-9B33-4759-88C9-2F31B372D693}" srcOrd="0" destOrd="0" presId="urn:microsoft.com/office/officeart/2005/8/layout/radial1"/>
    <dgm:cxn modelId="{AF3844B6-0FE0-4B4D-9A18-3DFF75587A3A}" type="presParOf" srcId="{0D3667AC-4866-4605-9C17-C12291BECE45}" destId="{315A0275-19A9-4FDD-99F0-0892810500F6}" srcOrd="1" destOrd="0" presId="urn:microsoft.com/office/officeart/2005/8/layout/radial1"/>
    <dgm:cxn modelId="{5BA8AF57-F3A0-44FF-92DC-6BEE7A126F6E}" type="presParOf" srcId="{315A0275-19A9-4FDD-99F0-0892810500F6}" destId="{F333A92F-2532-4947-A079-5E0B9F4DD028}" srcOrd="0" destOrd="0" presId="urn:microsoft.com/office/officeart/2005/8/layout/radial1"/>
    <dgm:cxn modelId="{0C5761DE-C80F-4B50-AAD1-DD09A0F521D0}" type="presParOf" srcId="{0D3667AC-4866-4605-9C17-C12291BECE45}" destId="{38FBC13B-54C0-44B3-B5D9-2F2A1E067E5A}" srcOrd="2" destOrd="0" presId="urn:microsoft.com/office/officeart/2005/8/layout/radial1"/>
    <dgm:cxn modelId="{F5FB7771-89E9-4ADE-8178-90E9E86CAE7F}" type="presParOf" srcId="{0D3667AC-4866-4605-9C17-C12291BECE45}" destId="{523D894A-418E-4346-98BE-55A640FF7FA6}" srcOrd="3" destOrd="0" presId="urn:microsoft.com/office/officeart/2005/8/layout/radial1"/>
    <dgm:cxn modelId="{8369456B-568C-4C26-88A2-6C10250D9EBE}" type="presParOf" srcId="{523D894A-418E-4346-98BE-55A640FF7FA6}" destId="{E0469A1A-C5C5-4433-9A09-7AF3811717FF}" srcOrd="0" destOrd="0" presId="urn:microsoft.com/office/officeart/2005/8/layout/radial1"/>
    <dgm:cxn modelId="{AC76F8B0-2BFF-4AA6-B855-708D0D95ECBF}" type="presParOf" srcId="{0D3667AC-4866-4605-9C17-C12291BECE45}" destId="{3B68CB10-06D6-417E-8E49-50873C8935B7}" srcOrd="4" destOrd="0" presId="urn:microsoft.com/office/officeart/2005/8/layout/radial1"/>
    <dgm:cxn modelId="{7B03CD7D-F18E-4608-A330-E3FC94CDB576}" type="presParOf" srcId="{0D3667AC-4866-4605-9C17-C12291BECE45}" destId="{48677D65-C43E-4A67-B5CF-7603979FD685}" srcOrd="5" destOrd="0" presId="urn:microsoft.com/office/officeart/2005/8/layout/radial1"/>
    <dgm:cxn modelId="{E6217A9D-1685-4271-80B1-FD29262A58CF}" type="presParOf" srcId="{48677D65-C43E-4A67-B5CF-7603979FD685}" destId="{38932543-C1BB-421C-AB3D-62DEDF67CB5A}" srcOrd="0" destOrd="0" presId="urn:microsoft.com/office/officeart/2005/8/layout/radial1"/>
    <dgm:cxn modelId="{4B8027B3-3780-4F84-BE30-268ED18D6B39}" type="presParOf" srcId="{0D3667AC-4866-4605-9C17-C12291BECE45}" destId="{25EF0CF2-9B4A-43B7-A709-F98E881C8786}" srcOrd="6" destOrd="0" presId="urn:microsoft.com/office/officeart/2005/8/layout/radial1"/>
    <dgm:cxn modelId="{ECB54F71-0D5F-4C31-90A9-866BC856CD11}" type="presParOf" srcId="{0D3667AC-4866-4605-9C17-C12291BECE45}" destId="{B73C24FF-ABEC-4D03-BD03-DD0D432CB1F6}" srcOrd="7" destOrd="0" presId="urn:microsoft.com/office/officeart/2005/8/layout/radial1"/>
    <dgm:cxn modelId="{7BDC7076-4E65-4852-ACEA-28A1E772F93A}" type="presParOf" srcId="{B73C24FF-ABEC-4D03-BD03-DD0D432CB1F6}" destId="{C04CF1F9-EAA5-4161-B5EF-87FF9378B517}" srcOrd="0" destOrd="0" presId="urn:microsoft.com/office/officeart/2005/8/layout/radial1"/>
    <dgm:cxn modelId="{A0B8CFF8-B84E-4568-BEDD-F105700347F9}" type="presParOf" srcId="{0D3667AC-4866-4605-9C17-C12291BECE45}" destId="{5A76E319-C8BC-4FEC-A2F0-D8B30687051A}" srcOrd="8" destOrd="0" presId="urn:microsoft.com/office/officeart/2005/8/layout/radial1"/>
    <dgm:cxn modelId="{251D53D5-270B-4686-82F9-B14E883244AD}" type="presParOf" srcId="{0D3667AC-4866-4605-9C17-C12291BECE45}" destId="{FDCC14F6-D7C2-4250-B3A7-C460251432D0}" srcOrd="9" destOrd="0" presId="urn:microsoft.com/office/officeart/2005/8/layout/radial1"/>
    <dgm:cxn modelId="{F2DD3125-35F0-4E5D-B589-5CCF1F02A866}" type="presParOf" srcId="{FDCC14F6-D7C2-4250-B3A7-C460251432D0}" destId="{86D273AB-3C33-41FC-99BD-7EBA77771F48}" srcOrd="0" destOrd="0" presId="urn:microsoft.com/office/officeart/2005/8/layout/radial1"/>
    <dgm:cxn modelId="{FC5F8EE7-DF9D-4294-8C51-CBF11C830DAF}" type="presParOf" srcId="{0D3667AC-4866-4605-9C17-C12291BECE45}" destId="{7FEC217D-908E-472C-AA59-7DC51D37AC13}" srcOrd="10" destOrd="0" presId="urn:microsoft.com/office/officeart/2005/8/layout/radial1"/>
    <dgm:cxn modelId="{5816B124-ED47-4DC2-9EF1-6CC989B1FC96}" type="presParOf" srcId="{0D3667AC-4866-4605-9C17-C12291BECE45}" destId="{7E2BEF8D-B3CA-4EC9-BA6B-51EF72149AEF}" srcOrd="11" destOrd="0" presId="urn:microsoft.com/office/officeart/2005/8/layout/radial1"/>
    <dgm:cxn modelId="{A657FA2D-9822-4CAB-BD34-020859B32DF4}" type="presParOf" srcId="{7E2BEF8D-B3CA-4EC9-BA6B-51EF72149AEF}" destId="{E09FD04A-3E95-40C1-BCDA-AF75316DD8FE}" srcOrd="0" destOrd="0" presId="urn:microsoft.com/office/officeart/2005/8/layout/radial1"/>
    <dgm:cxn modelId="{49FF3031-AFD6-42F4-BAFD-641DB2C00EBB}" type="presParOf" srcId="{0D3667AC-4866-4605-9C17-C12291BECE45}" destId="{1D6A9493-8B9D-4927-A18D-11E97AA4FF3F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2BCA05-D72F-427D-A6ED-D8FA1817B5F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owerpoin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562600" y="2286000"/>
            <a:ext cx="3352800" cy="1143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505200"/>
            <a:ext cx="3352800" cy="1752600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943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943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953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953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diagramColors" Target="../diagrams/colors1.xml"/><Relationship Id="rId4" Type="http://schemas.openxmlformats.org/officeDocument/2006/relationships/diagramLayout" Target="../diagrams/layou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diagramData" Target="../diagrams/data1.xml"/><Relationship Id="rId5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5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VP_UNI_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0713"/>
            <a:ext cx="64484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58888" y="2708275"/>
            <a:ext cx="67691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Liverpool HEP - Site Report</a:t>
            </a:r>
          </a:p>
          <a:p>
            <a:pPr>
              <a:spcBef>
                <a:spcPct val="50000"/>
              </a:spcBef>
            </a:pPr>
            <a:r>
              <a:rPr lang="en-GB" sz="2800" b="1"/>
              <a:t>June 2009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187450" y="4221163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/>
              <a:t>John Bland, Robert Fay</a:t>
            </a:r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582863"/>
            <a:ext cx="25939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500562" y="3571876"/>
            <a:ext cx="4000528" cy="2786082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3555" name="Picture 42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092825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42910" y="3571876"/>
            <a:ext cx="7858180" cy="2786082"/>
          </a:xfrm>
          <a:prstGeom prst="rect">
            <a:avLst/>
          </a:prstGeom>
          <a:solidFill>
            <a:srgbClr val="00B0F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HEP Network topology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7772400" cy="495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43306" y="4357694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192.168 Research VLANs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6050" y="585789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1500MTU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585789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9000MTU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250030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450057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2G x 24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392906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10G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228599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314324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57884" y="357187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1-3G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Building LAN Topology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Before switch upgrades</a:t>
            </a:r>
          </a:p>
        </p:txBody>
      </p:sp>
      <p:pic>
        <p:nvPicPr>
          <p:cNvPr id="24580" name="Picture 5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714348" y="1785926"/>
            <a:ext cx="7643866" cy="335758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Picture 6" descr="01HereBeDrag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00108"/>
            <a:ext cx="7626062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Building LAN Topology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After switch upgrades + </a:t>
            </a:r>
            <a:r>
              <a:rPr lang="en-GB" dirty="0" err="1" smtClean="0"/>
              <a:t>LanTopolog</a:t>
            </a:r>
            <a:endParaRPr lang="en-GB" dirty="0" smtClean="0"/>
          </a:p>
        </p:txBody>
      </p:sp>
      <p:pic>
        <p:nvPicPr>
          <p:cNvPr id="24580" name="Picture 5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172" t="17773" r="36133" b="47803"/>
          <a:stretch>
            <a:fillRect/>
          </a:stretch>
        </p:blipFill>
        <p:spPr bwMode="auto">
          <a:xfrm>
            <a:off x="714348" y="1785926"/>
            <a:ext cx="76438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Configuration and deployment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err="1" smtClean="0"/>
              <a:t>Kickstart</a:t>
            </a:r>
            <a:r>
              <a:rPr lang="en-GB" dirty="0" smtClean="0"/>
              <a:t> used for OS installation and basic post install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Previously used for desktops only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Now used with P</a:t>
            </a:r>
            <a:r>
              <a:rPr lang="en-US" dirty="0" smtClean="0"/>
              <a:t>XE boot for automated grid node installs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Puppet used for post-</a:t>
            </a:r>
            <a:r>
              <a:rPr lang="en-US" dirty="0" err="1" smtClean="0"/>
              <a:t>kickstart</a:t>
            </a:r>
            <a:r>
              <a:rPr lang="en-US" dirty="0" smtClean="0"/>
              <a:t> node installation (</a:t>
            </a:r>
            <a:r>
              <a:rPr lang="en-US" dirty="0" err="1" smtClean="0"/>
              <a:t>glite</a:t>
            </a:r>
            <a:r>
              <a:rPr lang="en-US" dirty="0" smtClean="0"/>
              <a:t>-WN, YAIM etc)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Also used for keeping systems up to date and rolling out packages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Recently rolled out to desktops for software and mount points</a:t>
            </a:r>
          </a:p>
          <a:p>
            <a:pPr eaLnBrk="1" hangingPunct="1">
              <a:buFontTx/>
              <a:buChar char="•"/>
            </a:pPr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Custom local </a:t>
            </a:r>
            <a:r>
              <a:rPr lang="en-GB" dirty="0" err="1" smtClean="0"/>
              <a:t>testnode</a:t>
            </a:r>
            <a:r>
              <a:rPr lang="en-GB" dirty="0" smtClean="0"/>
              <a:t> script to periodically check node health and software status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Nodes put offline/online automatically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Keep local YUM repo mirrors, updated when required, no surprise updates (being careful of </a:t>
            </a:r>
            <a:r>
              <a:rPr lang="en-GB" dirty="0" err="1" smtClean="0"/>
              <a:t>gLite</a:t>
            </a:r>
            <a:r>
              <a:rPr lang="en-GB" dirty="0" smtClean="0"/>
              <a:t> generic repos)</a:t>
            </a:r>
          </a:p>
        </p:txBody>
      </p:sp>
      <p:pic>
        <p:nvPicPr>
          <p:cNvPr id="24580" name="Picture 5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Monitoring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Ganglia on all worker nodes and servers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Use </a:t>
            </a:r>
            <a:r>
              <a:rPr lang="en-GB" dirty="0" err="1" smtClean="0"/>
              <a:t>monami</a:t>
            </a:r>
            <a:r>
              <a:rPr lang="en-GB" dirty="0" smtClean="0"/>
              <a:t> with ganglia on CE, SE and pool nodes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Torque/Maui stats, DPM/</a:t>
            </a:r>
            <a:r>
              <a:rPr lang="en-GB" dirty="0" err="1" smtClean="0"/>
              <a:t>MySQL</a:t>
            </a:r>
            <a:r>
              <a:rPr lang="en-GB" dirty="0" smtClean="0"/>
              <a:t> stats, RFIO/</a:t>
            </a:r>
            <a:r>
              <a:rPr lang="en-GB" dirty="0" err="1" smtClean="0"/>
              <a:t>GridFTP</a:t>
            </a:r>
            <a:r>
              <a:rPr lang="en-GB" dirty="0" smtClean="0"/>
              <a:t> connections</a:t>
            </a:r>
          </a:p>
          <a:p>
            <a:pPr eaLnBrk="1" hangingPunct="1">
              <a:buFontTx/>
              <a:buChar char="•"/>
            </a:pPr>
            <a:r>
              <a:rPr lang="en-GB" dirty="0" err="1" smtClean="0"/>
              <a:t>Nagios</a:t>
            </a:r>
            <a:r>
              <a:rPr lang="en-GB" dirty="0" smtClean="0"/>
              <a:t> monitoring all servers and nodes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Basic checks at the moment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Increasing number of service checks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I</a:t>
            </a:r>
            <a:r>
              <a:rPr lang="en-GB" dirty="0" err="1" smtClean="0"/>
              <a:t>ncreasing</a:t>
            </a:r>
            <a:r>
              <a:rPr lang="en-GB" dirty="0" smtClean="0"/>
              <a:t> number of local scripts and hacks for alerts and ticketing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Cacti used to monitor building switches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Throughput and error readings</a:t>
            </a:r>
          </a:p>
          <a:p>
            <a:pPr eaLnBrk="1" hangingPunct="1">
              <a:buFontTx/>
              <a:buChar char="•"/>
            </a:pPr>
            <a:r>
              <a:rPr lang="en-GB" dirty="0" err="1" smtClean="0"/>
              <a:t>Ntop</a:t>
            </a:r>
            <a:r>
              <a:rPr lang="en-GB" dirty="0" smtClean="0"/>
              <a:t> monitors core Force10 switch, but unreliable</a:t>
            </a:r>
          </a:p>
          <a:p>
            <a:pPr lvl="1" eaLnBrk="1" hangingPunct="1">
              <a:buFontTx/>
              <a:buChar char="•"/>
            </a:pPr>
            <a:r>
              <a:rPr lang="en-GB" dirty="0" err="1" smtClean="0"/>
              <a:t>sFlowTrend</a:t>
            </a:r>
            <a:r>
              <a:rPr lang="en-GB" dirty="0" smtClean="0"/>
              <a:t> tracks total throughput and biggest users, stable</a:t>
            </a:r>
          </a:p>
          <a:p>
            <a:pPr eaLnBrk="1" hangingPunct="1">
              <a:buFontTx/>
              <a:buChar char="•"/>
            </a:pPr>
            <a:r>
              <a:rPr lang="en-GB" dirty="0" err="1" smtClean="0"/>
              <a:t>LanTopolog</a:t>
            </a:r>
            <a:r>
              <a:rPr lang="en-GB" dirty="0" smtClean="0"/>
              <a:t> tracks MAC addresses and building network topology (first time the HEP network has ever been mapped)</a:t>
            </a:r>
          </a:p>
        </p:txBody>
      </p:sp>
      <p:pic>
        <p:nvPicPr>
          <p:cNvPr id="25604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jbland.livad\Local Settings\Temporary Internet Files\Content.IE5\WT5ANT9N\MCj043779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7204" y="285729"/>
            <a:ext cx="1589325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Monitoring - Monami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pic>
        <p:nvPicPr>
          <p:cNvPr id="26628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torque-graph.ph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50419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tcp-graph.ph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81400"/>
            <a:ext cx="50419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jbland.livad\Local Settings\Temporary Internet Files\Content.IE5\WT5ANT9N\MCj043779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7204" y="285729"/>
            <a:ext cx="1589325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Monitoring - Cacti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Cacti</a:t>
            </a:r>
          </a:p>
        </p:txBody>
      </p:sp>
      <p:pic>
        <p:nvPicPr>
          <p:cNvPr id="26628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ct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714488"/>
            <a:ext cx="6381750" cy="4524375"/>
          </a:xfrm>
          <a:prstGeom prst="rect">
            <a:avLst/>
          </a:prstGeom>
        </p:spPr>
      </p:pic>
      <p:pic>
        <p:nvPicPr>
          <p:cNvPr id="10" name="Picture 2" descr="C:\Documents and Settings\jbland.livad\Local Settings\Temporary Internet Files\Content.IE5\WT5ANT9N\MCj043779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204" y="285729"/>
            <a:ext cx="1589325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Network security</a:t>
            </a:r>
          </a:p>
          <a:p>
            <a:pPr lvl="1">
              <a:buFontTx/>
              <a:buChar char="•"/>
            </a:pPr>
            <a:r>
              <a:rPr lang="en-US" dirty="0" smtClean="0"/>
              <a:t>University firewall filters off-campus traffic</a:t>
            </a:r>
          </a:p>
          <a:p>
            <a:pPr lvl="1">
              <a:buFontTx/>
              <a:buChar char="•"/>
            </a:pPr>
            <a:r>
              <a:rPr lang="en-US" dirty="0" smtClean="0"/>
              <a:t>Local HEP firewalls to filter on-campus traffic</a:t>
            </a:r>
          </a:p>
          <a:p>
            <a:pPr lvl="1">
              <a:buFontTx/>
              <a:buChar char="•"/>
            </a:pPr>
            <a:r>
              <a:rPr lang="en-US" dirty="0" smtClean="0"/>
              <a:t>Monitoring of LAN devices (and blocking of MAC addresses on switch)</a:t>
            </a:r>
          </a:p>
          <a:p>
            <a:pPr lvl="1">
              <a:buFontTx/>
              <a:buChar char="•"/>
            </a:pPr>
            <a:r>
              <a:rPr lang="en-US" dirty="0" smtClean="0"/>
              <a:t>Single SSH gateway, </a:t>
            </a:r>
            <a:r>
              <a:rPr lang="en-US" dirty="0" err="1" smtClean="0"/>
              <a:t>Denyhosts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Physical security</a:t>
            </a:r>
          </a:p>
          <a:p>
            <a:pPr lvl="1">
              <a:buFontTx/>
              <a:buChar char="•"/>
            </a:pPr>
            <a:r>
              <a:rPr lang="en-US" dirty="0" smtClean="0"/>
              <a:t>Secure cluster room with swipe card access</a:t>
            </a:r>
          </a:p>
          <a:p>
            <a:pPr lvl="1">
              <a:buFontTx/>
              <a:buChar char="•"/>
            </a:pPr>
            <a:r>
              <a:rPr lang="en-US" dirty="0" smtClean="0"/>
              <a:t>Laptop cable locks (some laptops stolen from building in past)</a:t>
            </a:r>
          </a:p>
          <a:p>
            <a:pPr lvl="1">
              <a:buFontTx/>
              <a:buChar char="•"/>
            </a:pPr>
            <a:r>
              <a:rPr lang="en-US" dirty="0" smtClean="0"/>
              <a:t>Promoting use of encryption for sensitive data</a:t>
            </a:r>
          </a:p>
          <a:p>
            <a:pPr lvl="1">
              <a:buFontTx/>
              <a:buChar char="•"/>
            </a:pPr>
            <a:r>
              <a:rPr lang="en-US" dirty="0" smtClean="0"/>
              <a:t>Parts of HEP building publically accessible, BAD</a:t>
            </a:r>
          </a:p>
          <a:p>
            <a:pPr>
              <a:buFontTx/>
              <a:buChar char="•"/>
            </a:pPr>
            <a:r>
              <a:rPr lang="en-US" dirty="0" smtClean="0"/>
              <a:t>Logging</a:t>
            </a:r>
          </a:p>
          <a:p>
            <a:pPr lvl="1">
              <a:buFontTx/>
              <a:buChar char="•"/>
            </a:pPr>
            <a:r>
              <a:rPr lang="en-US" dirty="0" smtClean="0"/>
              <a:t>Server system logs backed up daily, stored for 1 year</a:t>
            </a:r>
          </a:p>
          <a:p>
            <a:pPr lvl="1">
              <a:buFontTx/>
              <a:buChar char="•"/>
            </a:pPr>
            <a:r>
              <a:rPr lang="en-US" dirty="0" smtClean="0"/>
              <a:t>Auditing logged MAC addresses to find rogue devices</a:t>
            </a:r>
          </a:p>
        </p:txBody>
      </p:sp>
      <p:pic>
        <p:nvPicPr>
          <p:cNvPr id="27652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jbland.livad\Local Settings\Temporary Internet Files\Content.IE5\JZAR6A3D\MPj044091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07848"/>
            <a:ext cx="1815258" cy="1357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LHC Data Taking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Think the core storage and LAN infrastructure is in place</a:t>
            </a:r>
          </a:p>
          <a:p>
            <a:pPr>
              <a:buFontTx/>
              <a:buChar char="•"/>
            </a:pPr>
            <a:r>
              <a:rPr lang="en-US" dirty="0" smtClean="0"/>
              <a:t>Tier2 and Tier3 cluster and services stable and reliable</a:t>
            </a:r>
          </a:p>
          <a:p>
            <a:pPr>
              <a:buFontTx/>
              <a:buChar char="•"/>
            </a:pPr>
            <a:r>
              <a:rPr lang="en-US" dirty="0" smtClean="0"/>
              <a:t>Increase Tier3 CPU capacity</a:t>
            </a:r>
          </a:p>
          <a:p>
            <a:pPr lvl="1">
              <a:buFontTx/>
              <a:buChar char="•"/>
            </a:pPr>
            <a:r>
              <a:rPr lang="en-US" dirty="0" smtClean="0"/>
              <a:t>Using </a:t>
            </a:r>
            <a:r>
              <a:rPr lang="en-US" dirty="0" err="1" smtClean="0"/>
              <a:t>Maui+FS</a:t>
            </a:r>
            <a:r>
              <a:rPr lang="en-US" dirty="0" smtClean="0"/>
              <a:t> </a:t>
            </a:r>
          </a:p>
          <a:p>
            <a:pPr lvl="1">
              <a:buFontTx/>
              <a:buChar char="•"/>
            </a:pPr>
            <a:r>
              <a:rPr lang="en-US" dirty="0" smtClean="0"/>
              <a:t>Still using Tier2 storage</a:t>
            </a:r>
          </a:p>
          <a:p>
            <a:pPr>
              <a:buFontTx/>
              <a:buChar char="•"/>
            </a:pPr>
            <a:r>
              <a:rPr lang="en-US" dirty="0" smtClean="0"/>
              <a:t>Need to push large local jobs to LCG more</a:t>
            </a:r>
          </a:p>
          <a:p>
            <a:pPr lvl="1">
              <a:buFontTx/>
              <a:buChar char="•"/>
            </a:pPr>
            <a:r>
              <a:rPr lang="en-US" dirty="0" smtClean="0"/>
              <a:t>Access to more </a:t>
            </a:r>
            <a:r>
              <a:rPr lang="en-US" dirty="0" err="1" smtClean="0"/>
              <a:t>cpu</a:t>
            </a:r>
            <a:r>
              <a:rPr lang="en-US" dirty="0" smtClean="0"/>
              <a:t> and storage</a:t>
            </a:r>
          </a:p>
          <a:p>
            <a:pPr lvl="1">
              <a:buFontTx/>
              <a:buChar char="•"/>
            </a:pPr>
            <a:r>
              <a:rPr lang="en-US" dirty="0" smtClean="0"/>
              <a:t>Combined clusters, less maintenance</a:t>
            </a:r>
          </a:p>
          <a:p>
            <a:pPr lvl="1">
              <a:buFontTx/>
              <a:buChar char="•"/>
            </a:pPr>
            <a:r>
              <a:rPr lang="en-US" dirty="0" smtClean="0"/>
              <a:t>Lower success rate (WMS) but </a:t>
            </a:r>
            <a:r>
              <a:rPr lang="en-US" dirty="0" err="1" smtClean="0"/>
              <a:t>ganga</a:t>
            </a:r>
            <a:r>
              <a:rPr lang="en-US" dirty="0" smtClean="0"/>
              <a:t> etc can help</a:t>
            </a:r>
          </a:p>
          <a:p>
            <a:pPr>
              <a:buFontTx/>
              <a:buChar char="•"/>
            </a:pPr>
            <a:r>
              <a:rPr lang="en-US" dirty="0" smtClean="0"/>
              <a:t>Bandwidth, Bandwidth, Bandwidth</a:t>
            </a:r>
          </a:p>
          <a:p>
            <a:pPr lvl="1">
              <a:buFontTx/>
              <a:buChar char="•"/>
            </a:pPr>
            <a:r>
              <a:rPr lang="en-US" dirty="0" smtClean="0"/>
              <a:t>Planned increase to 10G backbone</a:t>
            </a:r>
          </a:p>
          <a:p>
            <a:pPr lvl="1">
              <a:buFontTx/>
              <a:buChar char="•"/>
            </a:pPr>
            <a:r>
              <a:rPr lang="en-US" dirty="0" smtClean="0"/>
              <a:t>Minimum 1G per node</a:t>
            </a:r>
          </a:p>
          <a:p>
            <a:pPr lvl="1">
              <a:buFontTx/>
              <a:buChar char="•"/>
            </a:pPr>
            <a:r>
              <a:rPr lang="en-US" dirty="0" smtClean="0"/>
              <a:t>Bandwidth consumption very variable</a:t>
            </a:r>
          </a:p>
          <a:p>
            <a:pPr lvl="1">
              <a:buFontTx/>
              <a:buChar char="•"/>
            </a:pPr>
            <a:r>
              <a:rPr lang="en-US" dirty="0" smtClean="0"/>
              <a:t>Shared 1G WAN not sufficient</a:t>
            </a:r>
          </a:p>
          <a:p>
            <a:pPr lvl="1">
              <a:buFontTx/>
              <a:buChar char="•"/>
            </a:pPr>
            <a:r>
              <a:rPr lang="en-US" dirty="0" smtClean="0"/>
              <a:t>Dedicated 1G WAN probably not sufficient either</a:t>
            </a:r>
          </a:p>
        </p:txBody>
      </p:sp>
      <p:pic>
        <p:nvPicPr>
          <p:cNvPr id="28676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on't Panic.jpg"/>
          <p:cNvPicPr>
            <a:picLocks noChangeAspect="1"/>
          </p:cNvPicPr>
          <p:nvPr/>
        </p:nvPicPr>
        <p:blipFill>
          <a:blip r:embed="rId3"/>
          <a:srcRect l="11395" t="9524" r="6317" b="14286"/>
          <a:stretch>
            <a:fillRect/>
          </a:stretch>
        </p:blipFill>
        <p:spPr>
          <a:xfrm>
            <a:off x="7000892" y="428604"/>
            <a:ext cx="1643074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Ask the audience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Jumbo frames? Using? Moving to/from?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Lower CPU overhead, better throughput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Fragmentation and weird effects with mixed MTUs</a:t>
            </a:r>
          </a:p>
          <a:p>
            <a:pPr>
              <a:buFontTx/>
              <a:buChar char="•"/>
            </a:pPr>
            <a:r>
              <a:rPr lang="en-US" dirty="0" smtClean="0"/>
              <a:t>10G Networks? Using? Upgrading to?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Expensive? Full </a:t>
            </a:r>
            <a:r>
              <a:rPr lang="en-US" dirty="0" err="1" smtClean="0"/>
              <a:t>utilisation</a:t>
            </a:r>
            <a:r>
              <a:rPr lang="en-US" dirty="0" smtClean="0"/>
              <a:t>?</a:t>
            </a:r>
          </a:p>
          <a:p>
            <a:pPr>
              <a:buFontTx/>
              <a:buChar char="•"/>
            </a:pPr>
            <a:r>
              <a:rPr lang="en-US" dirty="0" smtClean="0"/>
              <a:t>IPv6? Using? Plans?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Big clusters, lots of IPs, not enough University IPs available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Do WNs really need a routable address?</a:t>
            </a:r>
          </a:p>
        </p:txBody>
      </p:sp>
      <p:pic>
        <p:nvPicPr>
          <p:cNvPr id="29700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ud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285728"/>
            <a:ext cx="1371600" cy="87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Staff Status</a:t>
            </a:r>
            <a:r>
              <a:rPr lang="en-US" sz="1400" dirty="0" smtClean="0"/>
              <a:t> </a:t>
            </a:r>
            <a:endParaRPr lang="en-US" sz="34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 member of staff left in the past year: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Dave </a:t>
            </a:r>
            <a:r>
              <a:rPr lang="en-US" dirty="0" err="1" smtClean="0"/>
              <a:t>Muskett</a:t>
            </a:r>
            <a:r>
              <a:rPr lang="en-US" dirty="0" smtClean="0"/>
              <a:t>, long term illness June 2008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Two full time HEP system administrators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John Bland, Robert Fay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/>
            <a:r>
              <a:rPr lang="en-US" dirty="0" smtClean="0"/>
              <a:t>One full time Grid administrator (0.75FTE)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Steve Jones, started September 2008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Not enough!</a:t>
            </a:r>
          </a:p>
        </p:txBody>
      </p:sp>
      <p:pic>
        <p:nvPicPr>
          <p:cNvPr id="16388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Current Hardware - Users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Desktops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~100 Desktops: Scientific Linux 4.3, Windows XP, Legacy systems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Minimum spec of 3GHz ‘P4’, 1GB RAM + TFT Monitor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Laptops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~60 Laptops: Mixed architecture, </a:t>
            </a:r>
            <a:r>
              <a:rPr lang="en-GB" dirty="0" err="1" smtClean="0"/>
              <a:t>Windows+VM</a:t>
            </a:r>
            <a:r>
              <a:rPr lang="en-GB" dirty="0" smtClean="0"/>
              <a:t>, </a:t>
            </a:r>
            <a:r>
              <a:rPr lang="en-GB" dirty="0" err="1" smtClean="0"/>
              <a:t>MacOS+VM</a:t>
            </a:r>
            <a:r>
              <a:rPr lang="en-GB" dirty="0" smtClean="0"/>
              <a:t>, </a:t>
            </a:r>
            <a:r>
              <a:rPr lang="en-GB" dirty="0" err="1" smtClean="0"/>
              <a:t>Netbooks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‘Tier3’ Batch Farm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Software repository (0.5TB), storage (3TB scratch, 13TB bulk)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‘medium’, ‘short’ queues consist of 40 32bit SL4 (3GHz P4, 1GB/core)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‘m</a:t>
            </a:r>
            <a:r>
              <a:rPr lang="en-GB" dirty="0" smtClean="0"/>
              <a:t>edium64’ queue consists of 7 64bit SL4 nodes (2xL5420, 2GB/core)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5 interactive nodes (dual 32bit Xeon 2.4GHz, 2GB/core)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Using Torque/PBS/</a:t>
            </a:r>
            <a:r>
              <a:rPr lang="en-GB" dirty="0" err="1" smtClean="0"/>
              <a:t>Maui+Fairshares</a:t>
            </a:r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Used for general, short analysis jobs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17412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j0285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33375"/>
            <a:ext cx="182403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Current Hardware – Servers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GB" dirty="0" smtClean="0"/>
              <a:t>46 core servers (HEP+Tier2)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48 Gigabit switches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1 High density Force10 switch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Console access via </a:t>
            </a:r>
            <a:r>
              <a:rPr lang="en-GB" dirty="0" err="1" smtClean="0"/>
              <a:t>KVMoIP</a:t>
            </a:r>
            <a:endParaRPr lang="en-GB" dirty="0" smtClean="0"/>
          </a:p>
          <a:p>
            <a:pPr eaLnBrk="1" hangingPunct="1">
              <a:buFontTx/>
              <a:buChar char="•"/>
            </a:pPr>
            <a:endParaRPr lang="en-GB" dirty="0" smtClean="0"/>
          </a:p>
          <a:p>
            <a:r>
              <a:rPr lang="en-US" dirty="0" smtClean="0"/>
              <a:t>LCG Servers</a:t>
            </a:r>
          </a:p>
          <a:p>
            <a:pPr>
              <a:buFontTx/>
              <a:buChar char="•"/>
            </a:pPr>
            <a:r>
              <a:rPr lang="en-US" dirty="0" smtClean="0"/>
              <a:t>SE upgraded to new hardware:</a:t>
            </a:r>
          </a:p>
          <a:p>
            <a:pPr lvl="1">
              <a:buFontTx/>
              <a:buChar char="•"/>
            </a:pPr>
            <a:r>
              <a:rPr lang="en-US" dirty="0" smtClean="0"/>
              <a:t>SE now 8-core Xeon 2.66GHz, 10GB RAM, Raid 10 array </a:t>
            </a:r>
          </a:p>
          <a:p>
            <a:pPr>
              <a:buFontTx/>
              <a:buChar char="•"/>
            </a:pPr>
            <a:r>
              <a:rPr lang="en-US" dirty="0" smtClean="0"/>
              <a:t>CE, SE, UI all SL4, </a:t>
            </a:r>
            <a:r>
              <a:rPr lang="en-US" dirty="0" err="1" smtClean="0"/>
              <a:t>GLite</a:t>
            </a:r>
            <a:r>
              <a:rPr lang="en-US" dirty="0" smtClean="0"/>
              <a:t> 3.1</a:t>
            </a:r>
          </a:p>
          <a:p>
            <a:pPr>
              <a:buFontTx/>
              <a:buChar char="•"/>
            </a:pPr>
            <a:r>
              <a:rPr lang="en-US" dirty="0" smtClean="0"/>
              <a:t>Mon still SL3, </a:t>
            </a:r>
            <a:r>
              <a:rPr lang="en-US" dirty="0" err="1" smtClean="0"/>
              <a:t>GLite</a:t>
            </a:r>
            <a:r>
              <a:rPr lang="en-US" dirty="0" smtClean="0"/>
              <a:t> 3.0, BDII SL4, </a:t>
            </a:r>
            <a:r>
              <a:rPr lang="en-US" dirty="0" err="1" smtClean="0"/>
              <a:t>Glite</a:t>
            </a:r>
            <a:r>
              <a:rPr lang="en-US" dirty="0" smtClean="0"/>
              <a:t> 3.0, Updating soon (VM)</a:t>
            </a:r>
          </a:p>
          <a:p>
            <a:pPr>
              <a:buFontTx/>
              <a:buChar char="•"/>
            </a:pPr>
            <a:r>
              <a:rPr lang="en-US" dirty="0" smtClean="0"/>
              <a:t>Using VMs more for testing new service/node types</a:t>
            </a:r>
          </a:p>
          <a:p>
            <a:pPr lvl="1">
              <a:buFontTx/>
              <a:buChar char="•"/>
            </a:pPr>
            <a:r>
              <a:rPr lang="en-US" dirty="0" smtClean="0"/>
              <a:t>VMware </a:t>
            </a:r>
            <a:r>
              <a:rPr lang="en-US" dirty="0" err="1" smtClean="0"/>
              <a:t>ESXi</a:t>
            </a:r>
            <a:r>
              <a:rPr lang="en-US" dirty="0" smtClean="0"/>
              <a:t> (jumbo frame support)</a:t>
            </a:r>
          </a:p>
          <a:p>
            <a:pPr lvl="2">
              <a:buFontTx/>
              <a:buChar char="•"/>
            </a:pPr>
            <a:r>
              <a:rPr lang="en-US" dirty="0" smtClean="0"/>
              <a:t>Some things awkward to configure</a:t>
            </a:r>
          </a:p>
          <a:p>
            <a:pPr lvl="2">
              <a:buFontTx/>
              <a:buChar char="•"/>
            </a:pPr>
            <a:r>
              <a:rPr lang="en-US" dirty="0" smtClean="0"/>
              <a:t>Hardware (particularly disk) support limited</a:t>
            </a:r>
          </a:p>
          <a:p>
            <a:pPr eaLnBrk="1" hangingPunct="1">
              <a:buFontTx/>
              <a:buChar char="•"/>
            </a:pPr>
            <a:endParaRPr lang="en-GB" dirty="0" smtClean="0"/>
          </a:p>
          <a:p>
            <a:pPr eaLnBrk="1" hangingPunct="1">
              <a:buFontTx/>
              <a:buChar char="•"/>
            </a:pPr>
            <a:endParaRPr lang="en-GB" dirty="0" smtClean="0"/>
          </a:p>
          <a:p>
            <a:pPr eaLnBrk="1" hangingPunct="1">
              <a:buFontTx/>
              <a:buChar char="•"/>
            </a:pPr>
            <a:endParaRPr lang="en-GB" dirty="0" smtClean="0"/>
          </a:p>
        </p:txBody>
      </p:sp>
      <p:pic>
        <p:nvPicPr>
          <p:cNvPr id="18436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Cj042479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60350"/>
            <a:ext cx="17081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Current Hardware – Nodes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MAP2 Cluster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24 rack (960 node) (Dell </a:t>
            </a:r>
            <a:r>
              <a:rPr lang="en-GB" dirty="0" err="1" smtClean="0"/>
              <a:t>PowerEdge</a:t>
            </a:r>
            <a:r>
              <a:rPr lang="en-GB" dirty="0" smtClean="0"/>
              <a:t> 650) cluster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2 racks (80 nodes) shared with other departments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Each node has 3GHz P4, 1-1.5GB RAM, 120GB local storage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20 racks (776 nodes) primarily for LCG jobs (2 racks shared with local ATLAS/T2K/Cockcroft jobs)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1 rack (40 nodes) for general purpose local batch processing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Each rack has two 24 port gigabit switches, 2Gbit/s uplink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All racks connected into VLANs via Force10 managed switch/router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1 VLAN/rack, all traffic Layer3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Less broadcast/multicast noise, trickier routes (</a:t>
            </a:r>
            <a:r>
              <a:rPr lang="en-GB" dirty="0" err="1" smtClean="0"/>
              <a:t>eg</a:t>
            </a:r>
            <a:r>
              <a:rPr lang="en-GB" dirty="0" smtClean="0"/>
              <a:t> DPM dual homing)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Supplementing with new 8core 64bit nodes (56cores and rising)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Retiring badly broken nodes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Hardware failures on a weekly basis</a:t>
            </a:r>
          </a:p>
          <a:p>
            <a:pPr eaLnBrk="1" hangingPunct="1">
              <a:buFontTx/>
              <a:buChar char="•"/>
            </a:pPr>
            <a:endParaRPr lang="en-GB" dirty="0" smtClean="0"/>
          </a:p>
        </p:txBody>
      </p:sp>
      <p:pic>
        <p:nvPicPr>
          <p:cNvPr id="19460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BD06931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88913"/>
            <a:ext cx="1892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Storage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RAID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Majority of file stores using RAID6.  Few legacy RAID5+HS.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Mix of 3ware and Areca SATA controllers on Scientific Linux 4.3.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Adaptec SAS controller for grid software.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Arrays monitored with 3ware/Areca web software and email alerts.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Software RAID1 system disks on all new servers/nodes.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File stores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13TB general purpose ‘</a:t>
            </a:r>
            <a:r>
              <a:rPr lang="en-GB" dirty="0" err="1" smtClean="0"/>
              <a:t>hepstore</a:t>
            </a:r>
            <a:r>
              <a:rPr lang="en-GB" dirty="0" smtClean="0"/>
              <a:t>’ for bulk storage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3TB scratch area for batch output (RAID10)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2.5TB high performance SAS array for grid/local software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Sundry servers for user/server backups, group storage etc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150TB (230TB soon) RAID6 for LCG storage element (Tier2 + Tier3 storage/access via RFIO/</a:t>
            </a:r>
            <a:r>
              <a:rPr lang="en-GB" dirty="0" err="1" smtClean="0"/>
              <a:t>GridFTP</a:t>
            </a:r>
            <a:r>
              <a:rPr lang="en-GB" dirty="0" smtClean="0"/>
              <a:t>)</a:t>
            </a:r>
          </a:p>
        </p:txBody>
      </p:sp>
      <p:pic>
        <p:nvPicPr>
          <p:cNvPr id="20484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Pj040197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60350"/>
            <a:ext cx="20304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Storage - Grid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Storage Element Migration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Switched from </a:t>
            </a:r>
            <a:r>
              <a:rPr lang="en-GB" dirty="0" err="1" smtClean="0"/>
              <a:t>dCache</a:t>
            </a:r>
            <a:r>
              <a:rPr lang="en-GB" dirty="0" smtClean="0"/>
              <a:t> to DPM August 2008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Reused </a:t>
            </a:r>
            <a:r>
              <a:rPr lang="en-GB" dirty="0" err="1" smtClean="0"/>
              <a:t>dCache</a:t>
            </a:r>
            <a:r>
              <a:rPr lang="en-GB" dirty="0" smtClean="0"/>
              <a:t> head/pool nodes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ATLAS User data temporarily moved to Glasgow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GB" dirty="0" smtClean="0"/>
              <a:t>Other VO data deleted or removed by users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Production and ‘dark’ </a:t>
            </a:r>
            <a:r>
              <a:rPr lang="en-GB" dirty="0" err="1" smtClean="0"/>
              <a:t>dCache</a:t>
            </a:r>
            <a:r>
              <a:rPr lang="en-GB" dirty="0" smtClean="0"/>
              <a:t> data deleted from LFC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GB" dirty="0" smtClean="0"/>
              <a:t>Luckily coincided with big ATLAS SRMv1 clean up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Required data re-subscribed onto new DPM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GB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Now running head node + 8 DPM pool nodes, ~150TB of storage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This is combined LCG and local data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Using DPM as ‘cluster </a:t>
            </a:r>
            <a:r>
              <a:rPr lang="en-GB" dirty="0" err="1" smtClean="0"/>
              <a:t>filesystem</a:t>
            </a:r>
            <a:r>
              <a:rPr lang="en-GB" dirty="0" smtClean="0"/>
              <a:t>’ for Tier2 and Tier3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Local ATLASLIVERPOOLDISK space token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Another 80TB being readied for production (soak tests, SL5 tests)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GB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Closely watching Lustre-based SEs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20485" name="Picture 5" descr="MPj040197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60350"/>
            <a:ext cx="20304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jbland.livad\Local Settings\Temporary Internet Files\Content.IE5\4T6JOPMR\MPj039610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340864" cy="1524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Joining Clusters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New high performance central</a:t>
            </a:r>
            <a:r>
              <a:rPr lang="en-GB" dirty="0" smtClean="0"/>
              <a:t> Liverpool Computing Services Department (CSD) cluster</a:t>
            </a:r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Physics has a share of the</a:t>
            </a:r>
            <a:r>
              <a:rPr lang="en-GB" dirty="0" smtClean="0"/>
              <a:t> </a:t>
            </a:r>
            <a:r>
              <a:rPr lang="en-GB" dirty="0" smtClean="0"/>
              <a:t>CPU</a:t>
            </a:r>
            <a:r>
              <a:rPr lang="en-GB" dirty="0" smtClean="0"/>
              <a:t> </a:t>
            </a:r>
            <a:r>
              <a:rPr lang="en-GB" dirty="0" smtClean="0"/>
              <a:t>time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Decided to use it as a second cluster for the Liverpool Tier2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Only extra cost was second CE node (£2k)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Liverpool HEP attained NGS Associate status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Can take NGS-submitted jobs from traditional CSD serial job users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Sharing load across both clusters more efficiently</a:t>
            </a:r>
          </a:p>
          <a:p>
            <a:pPr lvl="1" eaLnBrk="1" hangingPunct="1">
              <a:buFontTx/>
              <a:buChar char="•"/>
            </a:pPr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Compute cluster in CSD, Service/Storage nodes in Physics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Need to join networks (10G cross-campus link)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New CE and CSD systems sharing a dedicated VLAN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Layer2/3 working but problem with random packets </a:t>
            </a:r>
            <a:r>
              <a:rPr lang="en-GB" dirty="0" err="1" smtClean="0"/>
              <a:t>DOSing</a:t>
            </a:r>
            <a:r>
              <a:rPr lang="en-GB" dirty="0" smtClean="0"/>
              <a:t> switches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Hope to use CSD link for off-site backups for disaster recovery</a:t>
            </a:r>
          </a:p>
        </p:txBody>
      </p:sp>
      <p:pic>
        <p:nvPicPr>
          <p:cNvPr id="21508" name="Picture 4" descr="LVP_UNI_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Joining Clusters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CSD nodes 8core x86_64, SuSE10.3 on SGE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Local extensions to make this work with Atlas software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Moving to SL5 soon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Using </a:t>
            </a:r>
            <a:r>
              <a:rPr lang="en-GB" dirty="0" err="1" smtClean="0"/>
              <a:t>tarball</a:t>
            </a:r>
            <a:r>
              <a:rPr lang="en-GB" dirty="0" smtClean="0"/>
              <a:t> WN + extra software on NFS (no root access to nodes)</a:t>
            </a:r>
          </a:p>
          <a:p>
            <a:pPr lvl="1" eaLnBrk="1" hangingPunct="1">
              <a:buFont typeface="Arial" charset="0"/>
              <a:buChar char="•"/>
            </a:pPr>
            <a:endParaRPr lang="en-GB" dirty="0" smtClean="0"/>
          </a:p>
          <a:p>
            <a:pPr eaLnBrk="1" hangingPunct="1">
              <a:buFont typeface="Arial" charset="0"/>
              <a:buChar char="•"/>
            </a:pPr>
            <a:r>
              <a:rPr lang="en-GB" dirty="0" smtClean="0"/>
              <a:t>Needed a high performance central software server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Using SAS 15K drives and 10G link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Capacity upgrade required for local systems anyway (ATLAS!)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Copes very well with ~800nodes apart from jobs that compile code</a:t>
            </a:r>
          </a:p>
          <a:p>
            <a:pPr lvl="2" eaLnBrk="1" hangingPunct="1">
              <a:buFont typeface="Arial" charset="0"/>
              <a:buChar char="•"/>
            </a:pPr>
            <a:r>
              <a:rPr lang="en-GB" dirty="0" smtClean="0"/>
              <a:t>NFS overhead on file lookup is the major bottleneck</a:t>
            </a:r>
          </a:p>
          <a:p>
            <a:pPr lvl="1" eaLnBrk="1" hangingPunct="1">
              <a:buFont typeface="Arial" charset="0"/>
              <a:buChar char="•"/>
            </a:pPr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Very close to going live once network troubles sorted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Relying on remote </a:t>
            </a:r>
            <a:r>
              <a:rPr lang="en-GB" dirty="0" smtClean="0"/>
              <a:t>administration </a:t>
            </a:r>
            <a:r>
              <a:rPr lang="en-GB" dirty="0" smtClean="0"/>
              <a:t>frustrating at </a:t>
            </a:r>
            <a:r>
              <a:rPr lang="en-GB" dirty="0" smtClean="0"/>
              <a:t>times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CSD also short-staffed, struggling with hardware issues on the </a:t>
            </a:r>
            <a:r>
              <a:rPr lang="en-GB" smtClean="0"/>
              <a:t>new cluster</a:t>
            </a:r>
            <a:endParaRPr lang="en-GB" dirty="0" smtClean="0"/>
          </a:p>
        </p:txBody>
      </p:sp>
      <p:pic>
        <p:nvPicPr>
          <p:cNvPr id="21508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jbland.livad\Local Settings\Temporary Internet Files\Content.IE5\4T6JOPMR\MPj039610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2340864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13529</TotalTime>
  <Words>1431</Words>
  <Application>Microsoft Office PowerPoint</Application>
  <PresentationFormat>On-screen Show (4:3)</PresentationFormat>
  <Paragraphs>211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Slide 1</vt:lpstr>
      <vt:lpstr>Staff Status </vt:lpstr>
      <vt:lpstr>Current Hardware - Users</vt:lpstr>
      <vt:lpstr>Current Hardware – Servers</vt:lpstr>
      <vt:lpstr>Current Hardware – Nodes</vt:lpstr>
      <vt:lpstr>Storage</vt:lpstr>
      <vt:lpstr>Storage - Grid</vt:lpstr>
      <vt:lpstr>Joining Clusters</vt:lpstr>
      <vt:lpstr>Joining Clusters</vt:lpstr>
      <vt:lpstr>HEP Network topology</vt:lpstr>
      <vt:lpstr>Building LAN Topology</vt:lpstr>
      <vt:lpstr>Building LAN Topology</vt:lpstr>
      <vt:lpstr>Configuration and deployment</vt:lpstr>
      <vt:lpstr>Monitoring</vt:lpstr>
      <vt:lpstr>Monitoring - Monami</vt:lpstr>
      <vt:lpstr>Monitoring - Cacti</vt:lpstr>
      <vt:lpstr>Security</vt:lpstr>
      <vt:lpstr>Planning for LHC Data Taking</vt:lpstr>
      <vt:lpstr>Ask the audience</vt:lpstr>
    </vt:vector>
  </TitlesOfParts>
  <Company>Krusty Morris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Krusty Morris</dc:creator>
  <cp:lastModifiedBy>John Bland</cp:lastModifiedBy>
  <cp:revision>453</cp:revision>
  <dcterms:created xsi:type="dcterms:W3CDTF">2009-06-29T12:11:48Z</dcterms:created>
  <dcterms:modified xsi:type="dcterms:W3CDTF">2009-06-29T14:14:09Z</dcterms:modified>
</cp:coreProperties>
</file>